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2.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91" r:id="rId5"/>
    <p:sldId id="498" r:id="rId6"/>
    <p:sldId id="630" r:id="rId7"/>
    <p:sldId id="631" r:id="rId8"/>
    <p:sldId id="258" r:id="rId9"/>
    <p:sldId id="625" r:id="rId10"/>
    <p:sldId id="618" r:id="rId11"/>
    <p:sldId id="594" r:id="rId12"/>
    <p:sldId id="632" r:id="rId13"/>
    <p:sldId id="620" r:id="rId14"/>
    <p:sldId id="262" r:id="rId15"/>
    <p:sldId id="263" r:id="rId16"/>
    <p:sldId id="264" r:id="rId17"/>
    <p:sldId id="271" r:id="rId18"/>
    <p:sldId id="626" r:id="rId19"/>
    <p:sldId id="576" r:id="rId20"/>
    <p:sldId id="605" r:id="rId21"/>
    <p:sldId id="595" r:id="rId22"/>
    <p:sldId id="616" r:id="rId23"/>
    <p:sldId id="633" r:id="rId24"/>
    <p:sldId id="629" r:id="rId25"/>
    <p:sldId id="615" r:id="rId26"/>
    <p:sldId id="580" r:id="rId27"/>
    <p:sldId id="628" r:id="rId28"/>
    <p:sldId id="622" r:id="rId29"/>
    <p:sldId id="635" r:id="rId30"/>
    <p:sldId id="624" r:id="rId31"/>
    <p:sldId id="273" r:id="rId32"/>
    <p:sldId id="627" r:id="rId33"/>
    <p:sldId id="601" r:id="rId34"/>
    <p:sldId id="602" r:id="rId35"/>
    <p:sldId id="617" r:id="rId36"/>
    <p:sldId id="607" r:id="rId37"/>
    <p:sldId id="608" r:id="rId38"/>
    <p:sldId id="636" r:id="rId39"/>
    <p:sldId id="598" r:id="rId40"/>
    <p:sldId id="609" r:id="rId41"/>
    <p:sldId id="597" r:id="rId42"/>
    <p:sldId id="55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drow, Gwynne" initials="ZG" lastIdx="25" clrIdx="0">
    <p:extLst>
      <p:ext uri="{19B8F6BF-5375-455C-9EA6-DF929625EA0E}">
        <p15:presenceInfo xmlns:p15="http://schemas.microsoft.com/office/powerpoint/2012/main" userId="S::GWYNNE.ZODROW@tetratech.com::f11ed61f-7b9e-4d00-8458-068b618d042b" providerId="AD"/>
      </p:ext>
    </p:extLst>
  </p:cmAuthor>
  <p:cmAuthor id="2" name="Slifer-Mbacke, Lisa" initials="SL" lastIdx="94" clrIdx="1">
    <p:extLst>
      <p:ext uri="{19B8F6BF-5375-455C-9EA6-DF929625EA0E}">
        <p15:presenceInfo xmlns:p15="http://schemas.microsoft.com/office/powerpoint/2012/main" userId="S::LISA.SLIFERMBACKE@tetratech.com::9924222b-6d95-4027-a986-6bb1aee6ef50" providerId="AD"/>
      </p:ext>
    </p:extLst>
  </p:cmAuthor>
  <p:cmAuthor id="3" name="Sitenge, Gift" initials="SG" lastIdx="57" clrIdx="2">
    <p:extLst>
      <p:ext uri="{19B8F6BF-5375-455C-9EA6-DF929625EA0E}">
        <p15:presenceInfo xmlns:p15="http://schemas.microsoft.com/office/powerpoint/2012/main" userId="S::GIFT.SITENGE@tetratech.com::55b0652f-e20b-4022-82e2-3539ac79865b" providerId="AD"/>
      </p:ext>
    </p:extLst>
  </p:cmAuthor>
  <p:cmAuthor id="4" name="Nyimbili, Shida" initials="NS" lastIdx="9" clrIdx="3">
    <p:extLst>
      <p:ext uri="{19B8F6BF-5375-455C-9EA6-DF929625EA0E}">
        <p15:presenceInfo xmlns:p15="http://schemas.microsoft.com/office/powerpoint/2012/main" userId="S::SHIDA.NYIMBILI@tetratech.com::b04cdb49-929b-4720-b229-200ff57be8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5"/>
    <a:srgbClr val="D9D7D3"/>
    <a:srgbClr val="002F6C"/>
    <a:srgbClr val="CEB032"/>
    <a:srgbClr val="6C6463"/>
    <a:srgbClr val="057AD7"/>
    <a:srgbClr val="CFCDC9"/>
    <a:srgbClr val="BA0C2F"/>
    <a:srgbClr val="635C5B"/>
    <a:srgbClr val="651D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87179" autoAdjust="0"/>
  </p:normalViewPr>
  <p:slideViewPr>
    <p:cSldViewPr snapToObjects="1">
      <p:cViewPr varScale="1">
        <p:scale>
          <a:sx n="58" d="100"/>
          <a:sy n="58" d="100"/>
        </p:scale>
        <p:origin x="468" y="48"/>
      </p:cViewPr>
      <p:guideLst>
        <p:guide orient="horz" pos="216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p:cViewPr varScale="1">
        <p:scale>
          <a:sx n="51" d="100"/>
          <a:sy n="51" d="100"/>
        </p:scale>
        <p:origin x="2692"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enovo\Desktop\GRAPHS%20PROGRAM%20PERFORMANC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2.bin"/></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esktop\GRAPHS%20PROGRAM%20PERFORMANC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Maternal!$B$281</c:f>
              <c:strCache>
                <c:ptCount val="1"/>
                <c:pt idx="0">
                  <c:v>Targets</c:v>
                </c:pt>
              </c:strCache>
            </c:strRef>
          </c:tx>
          <c:spPr>
            <a:ln w="28575" cap="rnd">
              <a:solidFill>
                <a:srgbClr val="002060"/>
              </a:solidFill>
              <a:round/>
            </a:ln>
            <a:effectLst/>
          </c:spPr>
          <c:marker>
            <c:symbol val="circle"/>
            <c:size val="8"/>
            <c:spPr>
              <a:solidFill>
                <a:srgbClr val="002060"/>
              </a:solidFill>
              <a:ln w="9525">
                <a:solidFill>
                  <a:srgbClr val="00206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Maternal!$C$280:$F$280</c:f>
              <c:numCache>
                <c:formatCode>General</c:formatCode>
                <c:ptCount val="4"/>
                <c:pt idx="0">
                  <c:v>2018</c:v>
                </c:pt>
                <c:pt idx="1">
                  <c:v>2019</c:v>
                </c:pt>
                <c:pt idx="2">
                  <c:v>2020</c:v>
                </c:pt>
                <c:pt idx="3">
                  <c:v>2021</c:v>
                </c:pt>
              </c:numCache>
            </c:numRef>
          </c:cat>
          <c:val>
            <c:numRef>
              <c:f>Maternal!$C$281:$F$281</c:f>
              <c:numCache>
                <c:formatCode>0%</c:formatCode>
                <c:ptCount val="4"/>
                <c:pt idx="0">
                  <c:v>0.74</c:v>
                </c:pt>
                <c:pt idx="1">
                  <c:v>0.79</c:v>
                </c:pt>
                <c:pt idx="2">
                  <c:v>0.85</c:v>
                </c:pt>
                <c:pt idx="3">
                  <c:v>0.9</c:v>
                </c:pt>
              </c:numCache>
            </c:numRef>
          </c:val>
          <c:smooth val="0"/>
          <c:extLst>
            <c:ext xmlns:c16="http://schemas.microsoft.com/office/drawing/2014/chart" uri="{C3380CC4-5D6E-409C-BE32-E72D297353CC}">
              <c16:uniqueId val="{00000000-E5B0-4FCF-B1A8-1106A22D6220}"/>
            </c:ext>
          </c:extLst>
        </c:ser>
        <c:ser>
          <c:idx val="1"/>
          <c:order val="1"/>
          <c:tx>
            <c:strRef>
              <c:f>Maternal!$B$282</c:f>
              <c:strCache>
                <c:ptCount val="1"/>
                <c:pt idx="0">
                  <c:v>Achieved</c:v>
                </c:pt>
              </c:strCache>
            </c:strRef>
          </c:tx>
          <c:spPr>
            <a:ln w="38100" cap="rnd">
              <a:solidFill>
                <a:srgbClr val="C00000"/>
              </a:solidFill>
              <a:round/>
            </a:ln>
            <a:effectLst/>
          </c:spPr>
          <c:marker>
            <c:symbol val="circle"/>
            <c:size val="8"/>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Maternal!$C$280:$F$280</c:f>
              <c:numCache>
                <c:formatCode>General</c:formatCode>
                <c:ptCount val="4"/>
                <c:pt idx="0">
                  <c:v>2018</c:v>
                </c:pt>
                <c:pt idx="1">
                  <c:v>2019</c:v>
                </c:pt>
                <c:pt idx="2">
                  <c:v>2020</c:v>
                </c:pt>
                <c:pt idx="3">
                  <c:v>2021</c:v>
                </c:pt>
              </c:numCache>
            </c:numRef>
          </c:cat>
          <c:val>
            <c:numRef>
              <c:f>Maternal!$C$282:$F$282</c:f>
              <c:numCache>
                <c:formatCode>0%</c:formatCode>
                <c:ptCount val="4"/>
                <c:pt idx="0">
                  <c:v>0.3</c:v>
                </c:pt>
                <c:pt idx="1">
                  <c:v>0.44</c:v>
                </c:pt>
                <c:pt idx="2">
                  <c:v>0.48</c:v>
                </c:pt>
                <c:pt idx="3">
                  <c:v>0.51</c:v>
                </c:pt>
              </c:numCache>
            </c:numRef>
          </c:val>
          <c:smooth val="0"/>
          <c:extLst>
            <c:ext xmlns:c16="http://schemas.microsoft.com/office/drawing/2014/chart" uri="{C3380CC4-5D6E-409C-BE32-E72D297353CC}">
              <c16:uniqueId val="{00000001-E5B0-4FCF-B1A8-1106A22D6220}"/>
            </c:ext>
          </c:extLst>
        </c:ser>
        <c:dLbls>
          <c:dLblPos val="t"/>
          <c:showLegendKey val="0"/>
          <c:showVal val="1"/>
          <c:showCatName val="0"/>
          <c:showSerName val="0"/>
          <c:showPercent val="0"/>
          <c:showBubbleSize val="0"/>
        </c:dLbls>
        <c:marker val="1"/>
        <c:smooth val="0"/>
        <c:axId val="556432415"/>
        <c:axId val="556435327"/>
      </c:lineChart>
      <c:catAx>
        <c:axId val="556432415"/>
        <c:scaling>
          <c:orientation val="minMax"/>
        </c:scaling>
        <c:delete val="0"/>
        <c:axPos val="b"/>
        <c:numFmt formatCode="General" sourceLinked="1"/>
        <c:majorTickMark val="none"/>
        <c:minorTickMark val="out"/>
        <c:tickLblPos val="nextTo"/>
        <c:spPr>
          <a:noFill/>
          <a:ln w="25400" cap="flat" cmpd="sng" algn="ctr">
            <a:solidFill>
              <a:schemeClr val="accent5">
                <a:lumMod val="75000"/>
                <a:alpha val="96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56435327"/>
        <c:crosses val="autoZero"/>
        <c:auto val="1"/>
        <c:lblAlgn val="ctr"/>
        <c:lblOffset val="100"/>
        <c:noMultiLvlLbl val="0"/>
      </c:catAx>
      <c:valAx>
        <c:axId val="556435327"/>
        <c:scaling>
          <c:orientation val="minMax"/>
        </c:scaling>
        <c:delete val="1"/>
        <c:axPos val="l"/>
        <c:numFmt formatCode="0%" sourceLinked="1"/>
        <c:majorTickMark val="none"/>
        <c:minorTickMark val="none"/>
        <c:tickLblPos val="nextTo"/>
        <c:crossAx val="556432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45E7-4892-8A07-B1E04B59F07D}"/>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45E7-4892-8A07-B1E04B59F07D}"/>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5-45E7-4892-8A07-B1E04B59F07D}"/>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7-45E7-4892-8A07-B1E04B59F07D}"/>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9-45E7-4892-8A07-B1E04B59F07D}"/>
              </c:ext>
            </c:extLst>
          </c:dPt>
          <c:dPt>
            <c:idx val="5"/>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B-45E7-4892-8A07-B1E04B59F07D}"/>
              </c:ext>
            </c:extLst>
          </c:dPt>
          <c:dPt>
            <c:idx val="6"/>
            <c:bubble3D val="0"/>
            <c:spPr>
              <a:solidFill>
                <a:schemeClr val="accent1">
                  <a:lumMod val="60000"/>
                  <a:alpha val="90000"/>
                </a:schemeClr>
              </a:solidFill>
              <a:ln w="19050">
                <a:solidFill>
                  <a:schemeClr val="accent1">
                    <a:lumMod val="60000"/>
                    <a:lumMod val="75000"/>
                  </a:schemeClr>
                </a:solidFill>
              </a:ln>
              <a:effectLst>
                <a:innerShdw blurRad="114300">
                  <a:schemeClr val="accent1">
                    <a:lumMod val="60000"/>
                    <a:lumMod val="75000"/>
                  </a:schemeClr>
                </a:innerShdw>
              </a:effectLst>
              <a:scene3d>
                <a:camera prst="orthographicFront"/>
                <a:lightRig rig="threePt" dir="t"/>
              </a:scene3d>
              <a:sp3d contourW="19050" prstMaterial="flat">
                <a:contourClr>
                  <a:schemeClr val="accent1">
                    <a:lumMod val="60000"/>
                    <a:lumMod val="75000"/>
                  </a:schemeClr>
                </a:contourClr>
              </a:sp3d>
            </c:spPr>
            <c:extLst>
              <c:ext xmlns:c16="http://schemas.microsoft.com/office/drawing/2014/chart" uri="{C3380CC4-5D6E-409C-BE32-E72D297353CC}">
                <c16:uniqueId val="{0000000D-45E7-4892-8A07-B1E04B59F07D}"/>
              </c:ext>
            </c:extLst>
          </c:dPt>
          <c:dPt>
            <c:idx val="7"/>
            <c:bubble3D val="0"/>
            <c:spPr>
              <a:solidFill>
                <a:schemeClr val="accent2">
                  <a:lumMod val="60000"/>
                  <a:alpha val="90000"/>
                </a:schemeClr>
              </a:solidFill>
              <a:ln w="19050">
                <a:solidFill>
                  <a:schemeClr val="accent2">
                    <a:lumMod val="60000"/>
                    <a:lumMod val="75000"/>
                  </a:schemeClr>
                </a:solidFill>
              </a:ln>
              <a:effectLst>
                <a:innerShdw blurRad="114300">
                  <a:schemeClr val="accent2">
                    <a:lumMod val="60000"/>
                    <a:lumMod val="75000"/>
                  </a:schemeClr>
                </a:innerShdw>
              </a:effectLst>
              <a:scene3d>
                <a:camera prst="orthographicFront"/>
                <a:lightRig rig="threePt" dir="t"/>
              </a:scene3d>
              <a:sp3d contourW="19050" prstMaterial="flat">
                <a:contourClr>
                  <a:schemeClr val="accent2">
                    <a:lumMod val="60000"/>
                    <a:lumMod val="75000"/>
                  </a:schemeClr>
                </a:contourClr>
              </a:sp3d>
            </c:spPr>
            <c:extLst>
              <c:ext xmlns:c16="http://schemas.microsoft.com/office/drawing/2014/chart" uri="{C3380CC4-5D6E-409C-BE32-E72D297353CC}">
                <c16:uniqueId val="{0000000F-45E7-4892-8A07-B1E04B59F07D}"/>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45E7-4892-8A07-B1E04B59F07D}"/>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3-45E7-4892-8A07-B1E04B59F07D}"/>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3"/>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5-45E7-4892-8A07-B1E04B59F07D}"/>
                </c:ext>
              </c:extLst>
            </c:dLbl>
            <c:dLbl>
              <c:idx val="3"/>
              <c:spPr>
                <a:solidFill>
                  <a:schemeClr val="lt1">
                    <a:alpha val="90000"/>
                  </a:schemeClr>
                </a:solidFill>
                <a:ln w="12700" cap="flat" cmpd="sng" algn="ctr">
                  <a:solidFill>
                    <a:schemeClr val="accent4"/>
                  </a:solidFill>
                  <a:round/>
                </a:ln>
                <a:effectLst>
                  <a:outerShdw blurRad="50800" dist="38100" dir="2700000" algn="tl" rotWithShape="0">
                    <a:schemeClr val="accent4">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4"/>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45E7-4892-8A07-B1E04B59F07D}"/>
                </c:ext>
              </c:extLst>
            </c:dLbl>
            <c:dLbl>
              <c:idx val="4"/>
              <c:spPr>
                <a:solidFill>
                  <a:schemeClr val="lt1">
                    <a:alpha val="90000"/>
                  </a:schemeClr>
                </a:solidFill>
                <a:ln w="12700" cap="flat" cmpd="sng" algn="ctr">
                  <a:solidFill>
                    <a:schemeClr val="accent5"/>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5"/>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9-45E7-4892-8A07-B1E04B59F07D}"/>
                </c:ext>
              </c:extLst>
            </c:dLbl>
            <c:dLbl>
              <c:idx val="5"/>
              <c:spPr>
                <a:solidFill>
                  <a:schemeClr val="lt1">
                    <a:alpha val="90000"/>
                  </a:schemeClr>
                </a:solidFill>
                <a:ln w="12700" cap="flat" cmpd="sng" algn="ctr">
                  <a:solidFill>
                    <a:schemeClr val="accent6"/>
                  </a:solidFill>
                  <a:round/>
                </a:ln>
                <a:effectLst>
                  <a:outerShdw blurRad="50800" dist="38100" dir="2700000" algn="tl" rotWithShape="0">
                    <a:schemeClr val="accent6">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6"/>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B-45E7-4892-8A07-B1E04B59F07D}"/>
                </c:ext>
              </c:extLst>
            </c:dLbl>
            <c:dLbl>
              <c:idx val="6"/>
              <c:spPr>
                <a:solidFill>
                  <a:schemeClr val="lt1">
                    <a:alpha val="90000"/>
                  </a:schemeClr>
                </a:solidFill>
                <a:ln w="12700" cap="flat" cmpd="sng" algn="ctr">
                  <a:solidFill>
                    <a:schemeClr val="accent1">
                      <a:lumMod val="60000"/>
                    </a:schemeClr>
                  </a:solidFill>
                  <a:round/>
                </a:ln>
                <a:effectLst>
                  <a:outerShdw blurRad="50800" dist="38100" dir="2700000" algn="tl" rotWithShape="0">
                    <a:schemeClr val="accent1">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lumMod val="60000"/>
                        </a:schemeClr>
                      </a:solidFill>
                      <a:effectLst/>
                      <a:latin typeface="+mn-lt"/>
                      <a:ea typeface="+mn-ea"/>
                      <a:cs typeface="+mn-cs"/>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D-45E7-4892-8A07-B1E04B59F07D}"/>
                </c:ext>
              </c:extLst>
            </c:dLbl>
            <c:dLbl>
              <c:idx val="7"/>
              <c:layout>
                <c:manualLayout>
                  <c:x val="8.827088642905144E-2"/>
                  <c:y val="0.13911814003511913"/>
                </c:manualLayout>
              </c:layout>
              <c:spPr>
                <a:solidFill>
                  <a:schemeClr val="lt1">
                    <a:alpha val="90000"/>
                  </a:schemeClr>
                </a:solidFill>
                <a:ln w="12700" cap="flat" cmpd="sng" algn="ctr">
                  <a:solidFill>
                    <a:schemeClr val="accent2">
                      <a:lumMod val="60000"/>
                    </a:schemeClr>
                  </a:solidFill>
                  <a:round/>
                </a:ln>
                <a:effectLst>
                  <a:outerShdw blurRad="50800" dist="38100" dir="2700000" algn="tl" rotWithShape="0">
                    <a:schemeClr val="accent2">
                      <a:lumMod val="60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lumMod val="60000"/>
                        </a:schemeClr>
                      </a:solidFill>
                      <a:effectLst/>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5E7-4892-8A07-B1E04B59F07D}"/>
                </c:ext>
              </c:extLst>
            </c:dLbl>
            <c:spPr>
              <a:solidFill>
                <a:srgbClr val="FFFFFF">
                  <a:alpha val="90000"/>
                </a:srgbClr>
              </a:solidFill>
              <a:ln w="12700" cap="flat" cmpd="sng" algn="ctr">
                <a:solidFill>
                  <a:srgbClr val="002F6C"/>
                </a:solidFill>
                <a:round/>
              </a:ln>
              <a:effectLst>
                <a:outerShdw blurRad="50800" dist="38100" dir="2700000" algn="tl" rotWithShape="0">
                  <a:srgbClr val="002F6C">
                    <a:lumMod val="75000"/>
                    <a:alpha val="40000"/>
                  </a:srgbClr>
                </a:outerShdw>
              </a:effectLst>
            </c:sp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Sheet1!$L$152:$L$159</c:f>
              <c:strCache>
                <c:ptCount val="8"/>
                <c:pt idx="0">
                  <c:v>Hamorrhage</c:v>
                </c:pt>
                <c:pt idx="1">
                  <c:v>HTN</c:v>
                </c:pt>
                <c:pt idx="2">
                  <c:v>Sepsis</c:v>
                </c:pt>
                <c:pt idx="3">
                  <c:v>Abortive outcomes</c:v>
                </c:pt>
                <c:pt idx="4">
                  <c:v>Anaesthesia related</c:v>
                </c:pt>
                <c:pt idx="5">
                  <c:v>Indirect</c:v>
                </c:pt>
                <c:pt idx="6">
                  <c:v>Unknown</c:v>
                </c:pt>
                <c:pt idx="7">
                  <c:v>Covid 19 related</c:v>
                </c:pt>
              </c:strCache>
            </c:strRef>
          </c:cat>
          <c:val>
            <c:numRef>
              <c:f>Sheet1!$M$152:$M$159</c:f>
              <c:numCache>
                <c:formatCode>General</c:formatCode>
                <c:ptCount val="8"/>
                <c:pt idx="0">
                  <c:v>39</c:v>
                </c:pt>
                <c:pt idx="1">
                  <c:v>15</c:v>
                </c:pt>
                <c:pt idx="2">
                  <c:v>8</c:v>
                </c:pt>
                <c:pt idx="3">
                  <c:v>7</c:v>
                </c:pt>
                <c:pt idx="4">
                  <c:v>2</c:v>
                </c:pt>
                <c:pt idx="5">
                  <c:v>25</c:v>
                </c:pt>
                <c:pt idx="6">
                  <c:v>2</c:v>
                </c:pt>
                <c:pt idx="7">
                  <c:v>2</c:v>
                </c:pt>
              </c:numCache>
            </c:numRef>
          </c:val>
          <c:extLst>
            <c:ext xmlns:c16="http://schemas.microsoft.com/office/drawing/2014/chart" uri="{C3380CC4-5D6E-409C-BE32-E72D297353CC}">
              <c16:uniqueId val="{00000010-45E7-4892-8A07-B1E04B59F07D}"/>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Maternal!$A$4</c:f>
              <c:strCache>
                <c:ptCount val="1"/>
                <c:pt idx="0">
                  <c:v>1st ANC coverage (all trimesters)</c:v>
                </c:pt>
              </c:strCache>
            </c:strRef>
          </c:tx>
          <c:spPr>
            <a:ln w="28575" cap="rnd">
              <a:solidFill>
                <a:srgbClr val="002060"/>
              </a:solidFill>
              <a:round/>
            </a:ln>
            <a:effectLst/>
          </c:spPr>
          <c:marker>
            <c:symbol val="circle"/>
            <c:size val="7"/>
            <c:spPr>
              <a:solidFill>
                <a:srgbClr val="002060"/>
              </a:solidFill>
              <a:ln w="9525">
                <a:solidFill>
                  <a:srgbClr val="002060"/>
                </a:solidFill>
              </a:ln>
              <a:effectLst/>
            </c:spPr>
          </c:marker>
          <c:cat>
            <c:multiLvlStrRef>
              <c:f>Maternal!$B$2:$Q$3</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Maternal!$B$4:$Q$4</c:f>
              <c:numCache>
                <c:formatCode>0%</c:formatCode>
                <c:ptCount val="16"/>
                <c:pt idx="0">
                  <c:v>1.083</c:v>
                </c:pt>
                <c:pt idx="1">
                  <c:v>0.96599999999999997</c:v>
                </c:pt>
                <c:pt idx="2">
                  <c:v>0.98099999999999998</c:v>
                </c:pt>
                <c:pt idx="3">
                  <c:v>0.97299999999999998</c:v>
                </c:pt>
                <c:pt idx="4">
                  <c:v>1.0740000000000001</c:v>
                </c:pt>
                <c:pt idx="5">
                  <c:v>1.04</c:v>
                </c:pt>
                <c:pt idx="6">
                  <c:v>1.0029999999999999</c:v>
                </c:pt>
                <c:pt idx="7">
                  <c:v>0.97</c:v>
                </c:pt>
                <c:pt idx="8">
                  <c:v>0.98</c:v>
                </c:pt>
                <c:pt idx="9">
                  <c:v>0.95299999999999996</c:v>
                </c:pt>
                <c:pt idx="10">
                  <c:v>0.96900000000000008</c:v>
                </c:pt>
                <c:pt idx="11">
                  <c:v>0.96</c:v>
                </c:pt>
                <c:pt idx="12">
                  <c:v>1.012</c:v>
                </c:pt>
                <c:pt idx="13">
                  <c:v>0.95200000000000007</c:v>
                </c:pt>
                <c:pt idx="14">
                  <c:v>0.92700000000000005</c:v>
                </c:pt>
                <c:pt idx="15">
                  <c:v>0.93799999999999994</c:v>
                </c:pt>
              </c:numCache>
            </c:numRef>
          </c:val>
          <c:smooth val="0"/>
          <c:extLst>
            <c:ext xmlns:c16="http://schemas.microsoft.com/office/drawing/2014/chart" uri="{C3380CC4-5D6E-409C-BE32-E72D297353CC}">
              <c16:uniqueId val="{00000000-B954-4807-8B5C-407CE2E3F4A1}"/>
            </c:ext>
          </c:extLst>
        </c:ser>
        <c:ser>
          <c:idx val="1"/>
          <c:order val="1"/>
          <c:tx>
            <c:strRef>
              <c:f>Maternal!$A$5</c:f>
              <c:strCache>
                <c:ptCount val="1"/>
                <c:pt idx="0">
                  <c:v>1st ANC Coverage (1st Trimester )</c:v>
                </c:pt>
              </c:strCache>
            </c:strRef>
          </c:tx>
          <c:spPr>
            <a:ln w="38100" cap="rnd">
              <a:solidFill>
                <a:srgbClr val="C00000"/>
              </a:solidFill>
              <a:round/>
            </a:ln>
            <a:effectLst/>
          </c:spPr>
          <c:marker>
            <c:symbol val="circle"/>
            <c:size val="10"/>
            <c:spPr>
              <a:solidFill>
                <a:srgbClr val="C00000"/>
              </a:solidFill>
              <a:ln w="9525">
                <a:solidFill>
                  <a:srgbClr val="C00000"/>
                </a:solidFill>
              </a:ln>
              <a:effectLst/>
            </c:spPr>
          </c:marker>
          <c:cat>
            <c:multiLvlStrRef>
              <c:f>Maternal!$B$2:$Q$3</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Maternal!$B$5:$Q$5</c:f>
              <c:numCache>
                <c:formatCode>0%</c:formatCode>
                <c:ptCount val="16"/>
                <c:pt idx="0">
                  <c:v>0.28600000000000003</c:v>
                </c:pt>
                <c:pt idx="1">
                  <c:v>0.29899999999999999</c:v>
                </c:pt>
                <c:pt idx="2">
                  <c:v>0.30599999999999999</c:v>
                </c:pt>
                <c:pt idx="3">
                  <c:v>0.34299999999999997</c:v>
                </c:pt>
                <c:pt idx="4">
                  <c:v>0.40899999999999997</c:v>
                </c:pt>
                <c:pt idx="5">
                  <c:v>0.42700000000000005</c:v>
                </c:pt>
                <c:pt idx="6">
                  <c:v>0.36399999999999999</c:v>
                </c:pt>
                <c:pt idx="7">
                  <c:v>0.32400000000000001</c:v>
                </c:pt>
                <c:pt idx="8">
                  <c:v>0.32500000000000001</c:v>
                </c:pt>
                <c:pt idx="9">
                  <c:v>0.30599999999999999</c:v>
                </c:pt>
                <c:pt idx="10">
                  <c:v>0.318</c:v>
                </c:pt>
                <c:pt idx="11">
                  <c:v>0.318</c:v>
                </c:pt>
                <c:pt idx="12">
                  <c:v>0.35100000000000003</c:v>
                </c:pt>
                <c:pt idx="13">
                  <c:v>0.32799999999999996</c:v>
                </c:pt>
                <c:pt idx="14">
                  <c:v>0.30499999999999999</c:v>
                </c:pt>
                <c:pt idx="15">
                  <c:v>0.32400000000000001</c:v>
                </c:pt>
              </c:numCache>
            </c:numRef>
          </c:val>
          <c:smooth val="0"/>
          <c:extLst>
            <c:ext xmlns:c16="http://schemas.microsoft.com/office/drawing/2014/chart" uri="{C3380CC4-5D6E-409C-BE32-E72D297353CC}">
              <c16:uniqueId val="{00000001-B954-4807-8B5C-407CE2E3F4A1}"/>
            </c:ext>
          </c:extLst>
        </c:ser>
        <c:dLbls>
          <c:showLegendKey val="0"/>
          <c:showVal val="0"/>
          <c:showCatName val="0"/>
          <c:showSerName val="0"/>
          <c:showPercent val="0"/>
          <c:showBubbleSize val="0"/>
        </c:dLbls>
        <c:marker val="1"/>
        <c:smooth val="0"/>
        <c:axId val="318128079"/>
        <c:axId val="318115599"/>
      </c:lineChart>
      <c:catAx>
        <c:axId val="318128079"/>
        <c:scaling>
          <c:orientation val="minMax"/>
        </c:scaling>
        <c:delete val="0"/>
        <c:axPos val="b"/>
        <c:numFmt formatCode="General" sourceLinked="1"/>
        <c:majorTickMark val="none"/>
        <c:minorTickMark val="none"/>
        <c:tickLblPos val="nextTo"/>
        <c:spPr>
          <a:noFill/>
          <a:ln w="25400" cap="flat" cmpd="sng" algn="ctr">
            <a:solidFill>
              <a:schemeClr val="accent5">
                <a:lumMod val="90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318115599"/>
        <c:crosses val="autoZero"/>
        <c:auto val="1"/>
        <c:lblAlgn val="ctr"/>
        <c:lblOffset val="100"/>
        <c:noMultiLvlLbl val="0"/>
      </c:catAx>
      <c:valAx>
        <c:axId val="3181155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318128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Gill Sans MT" panose="020B0502020104020203"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Maternal!$A$40</c:f>
              <c:strCache>
                <c:ptCount val="1"/>
                <c:pt idx="0">
                  <c:v>2018</c:v>
                </c:pt>
              </c:strCache>
            </c:strRef>
          </c:tx>
          <c:spPr>
            <a:ln w="28575" cap="rnd">
              <a:solidFill>
                <a:srgbClr val="C00000"/>
              </a:solidFill>
              <a:round/>
            </a:ln>
            <a:effectLst/>
          </c:spPr>
          <c:marker>
            <c:symbol val="circle"/>
            <c:size val="7"/>
            <c:spPr>
              <a:solidFill>
                <a:srgbClr val="C00000"/>
              </a:solidFill>
              <a:ln w="9525">
                <a:solidFill>
                  <a:srgbClr val="C00000"/>
                </a:solidFill>
              </a:ln>
              <a:effectLst/>
            </c:spPr>
          </c:marker>
          <c:cat>
            <c:strRef>
              <c:f>Maternal!$B$39:$E$39</c:f>
              <c:strCache>
                <c:ptCount val="4"/>
                <c:pt idx="0">
                  <c:v>Q1</c:v>
                </c:pt>
                <c:pt idx="1">
                  <c:v>Q2</c:v>
                </c:pt>
                <c:pt idx="2">
                  <c:v>Q3</c:v>
                </c:pt>
                <c:pt idx="3">
                  <c:v>Q4</c:v>
                </c:pt>
              </c:strCache>
            </c:strRef>
          </c:cat>
          <c:val>
            <c:numRef>
              <c:f>Maternal!$B$40:$E$40</c:f>
              <c:numCache>
                <c:formatCode>0.0%</c:formatCode>
                <c:ptCount val="4"/>
                <c:pt idx="0">
                  <c:v>0.311</c:v>
                </c:pt>
                <c:pt idx="1">
                  <c:v>0.314</c:v>
                </c:pt>
                <c:pt idx="2">
                  <c:v>0.35799999999999998</c:v>
                </c:pt>
                <c:pt idx="3">
                  <c:v>0.39600000000000002</c:v>
                </c:pt>
              </c:numCache>
            </c:numRef>
          </c:val>
          <c:smooth val="0"/>
          <c:extLst>
            <c:ext xmlns:c16="http://schemas.microsoft.com/office/drawing/2014/chart" uri="{C3380CC4-5D6E-409C-BE32-E72D297353CC}">
              <c16:uniqueId val="{00000000-27B3-489C-84E4-9663D0F6AADC}"/>
            </c:ext>
          </c:extLst>
        </c:ser>
        <c:ser>
          <c:idx val="1"/>
          <c:order val="1"/>
          <c:tx>
            <c:strRef>
              <c:f>Maternal!$A$41</c:f>
              <c:strCache>
                <c:ptCount val="1"/>
                <c:pt idx="0">
                  <c:v>2019</c:v>
                </c:pt>
              </c:strCache>
            </c:strRef>
          </c:tx>
          <c:spPr>
            <a:ln w="38100" cap="rnd">
              <a:solidFill>
                <a:srgbClr val="CEB032"/>
              </a:solidFill>
              <a:round/>
            </a:ln>
            <a:effectLst/>
          </c:spPr>
          <c:marker>
            <c:symbol val="circle"/>
            <c:size val="8"/>
            <c:spPr>
              <a:solidFill>
                <a:srgbClr val="CEB032"/>
              </a:solidFill>
              <a:ln w="9525">
                <a:solidFill>
                  <a:srgbClr val="CEB032"/>
                </a:solidFill>
              </a:ln>
              <a:effectLst/>
            </c:spPr>
          </c:marker>
          <c:cat>
            <c:strRef>
              <c:f>Maternal!$B$39:$E$39</c:f>
              <c:strCache>
                <c:ptCount val="4"/>
                <c:pt idx="0">
                  <c:v>Q1</c:v>
                </c:pt>
                <c:pt idx="1">
                  <c:v>Q2</c:v>
                </c:pt>
                <c:pt idx="2">
                  <c:v>Q3</c:v>
                </c:pt>
                <c:pt idx="3">
                  <c:v>Q4</c:v>
                </c:pt>
              </c:strCache>
            </c:strRef>
          </c:cat>
          <c:val>
            <c:numRef>
              <c:f>Maternal!$B$41:$E$41</c:f>
              <c:numCache>
                <c:formatCode>0.0%</c:formatCode>
                <c:ptCount val="4"/>
                <c:pt idx="0">
                  <c:v>0.41899999999999998</c:v>
                </c:pt>
                <c:pt idx="1">
                  <c:v>0.43100000000000005</c:v>
                </c:pt>
                <c:pt idx="2">
                  <c:v>0.39100000000000001</c:v>
                </c:pt>
                <c:pt idx="3">
                  <c:v>0.37700000000000006</c:v>
                </c:pt>
              </c:numCache>
            </c:numRef>
          </c:val>
          <c:smooth val="0"/>
          <c:extLst>
            <c:ext xmlns:c16="http://schemas.microsoft.com/office/drawing/2014/chart" uri="{C3380CC4-5D6E-409C-BE32-E72D297353CC}">
              <c16:uniqueId val="{00000001-27B3-489C-84E4-9663D0F6AADC}"/>
            </c:ext>
          </c:extLst>
        </c:ser>
        <c:ser>
          <c:idx val="2"/>
          <c:order val="2"/>
          <c:tx>
            <c:strRef>
              <c:f>Maternal!$A$42</c:f>
              <c:strCache>
                <c:ptCount val="1"/>
                <c:pt idx="0">
                  <c:v>2020</c:v>
                </c:pt>
              </c:strCache>
            </c:strRef>
          </c:tx>
          <c:spPr>
            <a:ln w="28575" cap="rnd">
              <a:solidFill>
                <a:srgbClr val="00B050"/>
              </a:solidFill>
              <a:round/>
            </a:ln>
            <a:effectLst/>
          </c:spPr>
          <c:marker>
            <c:symbol val="circle"/>
            <c:size val="7"/>
            <c:spPr>
              <a:solidFill>
                <a:srgbClr val="00B050"/>
              </a:solidFill>
              <a:ln w="9525">
                <a:solidFill>
                  <a:srgbClr val="00B050"/>
                </a:solidFill>
              </a:ln>
              <a:effectLst/>
            </c:spPr>
          </c:marker>
          <c:cat>
            <c:strRef>
              <c:f>Maternal!$B$39:$E$39</c:f>
              <c:strCache>
                <c:ptCount val="4"/>
                <c:pt idx="0">
                  <c:v>Q1</c:v>
                </c:pt>
                <c:pt idx="1">
                  <c:v>Q2</c:v>
                </c:pt>
                <c:pt idx="2">
                  <c:v>Q3</c:v>
                </c:pt>
                <c:pt idx="3">
                  <c:v>Q4</c:v>
                </c:pt>
              </c:strCache>
            </c:strRef>
          </c:cat>
          <c:val>
            <c:numRef>
              <c:f>Maternal!$B$42:$E$42</c:f>
              <c:numCache>
                <c:formatCode>0.0%</c:formatCode>
                <c:ptCount val="4"/>
                <c:pt idx="0">
                  <c:v>0.36399999999999999</c:v>
                </c:pt>
                <c:pt idx="1">
                  <c:v>0.35899999999999999</c:v>
                </c:pt>
                <c:pt idx="2">
                  <c:v>0.38300000000000001</c:v>
                </c:pt>
                <c:pt idx="3">
                  <c:v>0.375</c:v>
                </c:pt>
              </c:numCache>
            </c:numRef>
          </c:val>
          <c:smooth val="0"/>
          <c:extLst>
            <c:ext xmlns:c16="http://schemas.microsoft.com/office/drawing/2014/chart" uri="{C3380CC4-5D6E-409C-BE32-E72D297353CC}">
              <c16:uniqueId val="{00000002-27B3-489C-84E4-9663D0F6AADC}"/>
            </c:ext>
          </c:extLst>
        </c:ser>
        <c:ser>
          <c:idx val="3"/>
          <c:order val="3"/>
          <c:tx>
            <c:strRef>
              <c:f>Maternal!$A$43</c:f>
              <c:strCache>
                <c:ptCount val="1"/>
                <c:pt idx="0">
                  <c:v>2021</c:v>
                </c:pt>
              </c:strCache>
            </c:strRef>
          </c:tx>
          <c:spPr>
            <a:ln w="34925" cap="rnd">
              <a:solidFill>
                <a:srgbClr val="002060"/>
              </a:solidFill>
              <a:round/>
            </a:ln>
            <a:effectLst/>
          </c:spPr>
          <c:marker>
            <c:symbol val="circle"/>
            <c:size val="7"/>
            <c:spPr>
              <a:solidFill>
                <a:srgbClr val="002060"/>
              </a:solidFill>
              <a:ln w="9525">
                <a:solidFill>
                  <a:srgbClr val="002060"/>
                </a:solidFill>
              </a:ln>
              <a:effectLst/>
            </c:spPr>
          </c:marker>
          <c:cat>
            <c:strRef>
              <c:f>Maternal!$B$39:$E$39</c:f>
              <c:strCache>
                <c:ptCount val="4"/>
                <c:pt idx="0">
                  <c:v>Q1</c:v>
                </c:pt>
                <c:pt idx="1">
                  <c:v>Q2</c:v>
                </c:pt>
                <c:pt idx="2">
                  <c:v>Q3</c:v>
                </c:pt>
                <c:pt idx="3">
                  <c:v>Q4</c:v>
                </c:pt>
              </c:strCache>
            </c:strRef>
          </c:cat>
          <c:val>
            <c:numRef>
              <c:f>Maternal!$B$43:$E$43</c:f>
              <c:numCache>
                <c:formatCode>0.0%</c:formatCode>
                <c:ptCount val="4"/>
                <c:pt idx="0">
                  <c:v>0.38400000000000001</c:v>
                </c:pt>
                <c:pt idx="1">
                  <c:v>0.38200000000000006</c:v>
                </c:pt>
                <c:pt idx="2">
                  <c:v>0.38300000000000001</c:v>
                </c:pt>
                <c:pt idx="3">
                  <c:v>0.38</c:v>
                </c:pt>
              </c:numCache>
            </c:numRef>
          </c:val>
          <c:smooth val="0"/>
          <c:extLst>
            <c:ext xmlns:c16="http://schemas.microsoft.com/office/drawing/2014/chart" uri="{C3380CC4-5D6E-409C-BE32-E72D297353CC}">
              <c16:uniqueId val="{00000003-27B3-489C-84E4-9663D0F6AADC}"/>
            </c:ext>
          </c:extLst>
        </c:ser>
        <c:dLbls>
          <c:showLegendKey val="0"/>
          <c:showVal val="0"/>
          <c:showCatName val="0"/>
          <c:showSerName val="0"/>
          <c:showPercent val="0"/>
          <c:showBubbleSize val="0"/>
        </c:dLbls>
        <c:marker val="1"/>
        <c:smooth val="0"/>
        <c:axId val="904721359"/>
        <c:axId val="904715119"/>
      </c:lineChart>
      <c:catAx>
        <c:axId val="904721359"/>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904715119"/>
        <c:crosses val="autoZero"/>
        <c:auto val="1"/>
        <c:lblAlgn val="ctr"/>
        <c:lblOffset val="100"/>
        <c:noMultiLvlLbl val="0"/>
      </c:catAx>
      <c:valAx>
        <c:axId val="90471511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9047213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Gill Sans MT" panose="020B0502020104020203"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Maternal!$A$184</c:f>
              <c:strCache>
                <c:ptCount val="1"/>
                <c:pt idx="0">
                  <c:v>Target</c:v>
                </c:pt>
              </c:strCache>
            </c:strRef>
          </c:tx>
          <c:spPr>
            <a:ln w="28575" cap="rnd">
              <a:solidFill>
                <a:srgbClr val="002060"/>
              </a:solidFill>
              <a:round/>
            </a:ln>
            <a:effectLst/>
          </c:spPr>
          <c:marker>
            <c:symbol val="circle"/>
            <c:size val="5"/>
            <c:spPr>
              <a:solidFill>
                <a:srgbClr val="002060"/>
              </a:solidFill>
              <a:ln w="9525">
                <a:solidFill>
                  <a:srgbClr val="00206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Maternal!$B$183:$E$183</c:f>
              <c:numCache>
                <c:formatCode>General</c:formatCode>
                <c:ptCount val="4"/>
                <c:pt idx="0">
                  <c:v>2018</c:v>
                </c:pt>
                <c:pt idx="1">
                  <c:v>2019</c:v>
                </c:pt>
                <c:pt idx="2">
                  <c:v>2020</c:v>
                </c:pt>
                <c:pt idx="3">
                  <c:v>2021</c:v>
                </c:pt>
              </c:numCache>
            </c:numRef>
          </c:cat>
          <c:val>
            <c:numRef>
              <c:f>Maternal!$B$184:$E$184</c:f>
              <c:numCache>
                <c:formatCode>0%</c:formatCode>
                <c:ptCount val="4"/>
                <c:pt idx="0">
                  <c:v>0.97</c:v>
                </c:pt>
                <c:pt idx="1">
                  <c:v>0.98</c:v>
                </c:pt>
                <c:pt idx="2">
                  <c:v>0.99</c:v>
                </c:pt>
                <c:pt idx="3">
                  <c:v>1</c:v>
                </c:pt>
              </c:numCache>
            </c:numRef>
          </c:val>
          <c:smooth val="0"/>
          <c:extLst>
            <c:ext xmlns:c16="http://schemas.microsoft.com/office/drawing/2014/chart" uri="{C3380CC4-5D6E-409C-BE32-E72D297353CC}">
              <c16:uniqueId val="{00000000-3C8C-41CB-B160-31FFE676AC0A}"/>
            </c:ext>
          </c:extLst>
        </c:ser>
        <c:ser>
          <c:idx val="1"/>
          <c:order val="1"/>
          <c:tx>
            <c:strRef>
              <c:f>Maternal!$A$185</c:f>
              <c:strCache>
                <c:ptCount val="1"/>
                <c:pt idx="0">
                  <c:v>Achieved</c:v>
                </c:pt>
              </c:strCache>
            </c:strRef>
          </c:tx>
          <c:spPr>
            <a:ln w="38100" cap="rnd">
              <a:solidFill>
                <a:srgbClr val="C00000"/>
              </a:solidFill>
              <a:round/>
            </a:ln>
            <a:effectLst/>
          </c:spPr>
          <c:marker>
            <c:symbol val="circle"/>
            <c:size val="8"/>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Maternal!$B$183:$E$183</c:f>
              <c:numCache>
                <c:formatCode>General</c:formatCode>
                <c:ptCount val="4"/>
                <c:pt idx="0">
                  <c:v>2018</c:v>
                </c:pt>
                <c:pt idx="1">
                  <c:v>2019</c:v>
                </c:pt>
                <c:pt idx="2">
                  <c:v>2020</c:v>
                </c:pt>
                <c:pt idx="3">
                  <c:v>2021</c:v>
                </c:pt>
              </c:numCache>
            </c:numRef>
          </c:cat>
          <c:val>
            <c:numRef>
              <c:f>Maternal!$B$185:$E$185</c:f>
              <c:numCache>
                <c:formatCode>0%</c:formatCode>
                <c:ptCount val="4"/>
                <c:pt idx="0">
                  <c:v>0.309</c:v>
                </c:pt>
                <c:pt idx="1">
                  <c:v>0.38100000000000001</c:v>
                </c:pt>
                <c:pt idx="2">
                  <c:v>0.318</c:v>
                </c:pt>
                <c:pt idx="3">
                  <c:v>0.32700000000000001</c:v>
                </c:pt>
              </c:numCache>
            </c:numRef>
          </c:val>
          <c:smooth val="0"/>
          <c:extLst>
            <c:ext xmlns:c16="http://schemas.microsoft.com/office/drawing/2014/chart" uri="{C3380CC4-5D6E-409C-BE32-E72D297353CC}">
              <c16:uniqueId val="{00000001-3C8C-41CB-B160-31FFE676AC0A}"/>
            </c:ext>
          </c:extLst>
        </c:ser>
        <c:dLbls>
          <c:dLblPos val="t"/>
          <c:showLegendKey val="0"/>
          <c:showVal val="1"/>
          <c:showCatName val="0"/>
          <c:showSerName val="0"/>
          <c:showPercent val="0"/>
          <c:showBubbleSize val="0"/>
        </c:dLbls>
        <c:marker val="1"/>
        <c:smooth val="0"/>
        <c:axId val="863423935"/>
        <c:axId val="863422271"/>
      </c:lineChart>
      <c:catAx>
        <c:axId val="863423935"/>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63422271"/>
        <c:crosses val="autoZero"/>
        <c:auto val="1"/>
        <c:lblAlgn val="ctr"/>
        <c:lblOffset val="100"/>
        <c:noMultiLvlLbl val="0"/>
      </c:catAx>
      <c:valAx>
        <c:axId val="8634222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634239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Maternal!$B$445</c:f>
              <c:strCache>
                <c:ptCount val="1"/>
                <c:pt idx="0">
                  <c:v>2018</c:v>
                </c:pt>
              </c:strCache>
            </c:strRef>
          </c:tx>
          <c:spPr>
            <a:solidFill>
              <a:srgbClr val="C00000"/>
            </a:solidFill>
            <a:ln w="38100">
              <a:solidFill>
                <a:srgbClr val="C0000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Maternal!$C$444:$F$444</c:f>
              <c:strCache>
                <c:ptCount val="4"/>
                <c:pt idx="0">
                  <c:v>Q1</c:v>
                </c:pt>
                <c:pt idx="1">
                  <c:v>Q2</c:v>
                </c:pt>
                <c:pt idx="2">
                  <c:v>Q3</c:v>
                </c:pt>
                <c:pt idx="3">
                  <c:v>Q4</c:v>
                </c:pt>
              </c:strCache>
            </c:strRef>
          </c:cat>
          <c:val>
            <c:numRef>
              <c:f>Maternal!$C$445:$F$445</c:f>
              <c:numCache>
                <c:formatCode>0%</c:formatCode>
                <c:ptCount val="4"/>
                <c:pt idx="0">
                  <c:v>0.159</c:v>
                </c:pt>
                <c:pt idx="1">
                  <c:v>0.16899999999999998</c:v>
                </c:pt>
                <c:pt idx="2">
                  <c:v>0.156</c:v>
                </c:pt>
                <c:pt idx="3">
                  <c:v>0.151</c:v>
                </c:pt>
              </c:numCache>
            </c:numRef>
          </c:val>
          <c:extLst>
            <c:ext xmlns:c16="http://schemas.microsoft.com/office/drawing/2014/chart" uri="{C3380CC4-5D6E-409C-BE32-E72D297353CC}">
              <c16:uniqueId val="{00000000-EAE5-4709-9B70-EF7D9CF86934}"/>
            </c:ext>
          </c:extLst>
        </c:ser>
        <c:ser>
          <c:idx val="1"/>
          <c:order val="1"/>
          <c:tx>
            <c:strRef>
              <c:f>Maternal!$B$446</c:f>
              <c:strCache>
                <c:ptCount val="1"/>
                <c:pt idx="0">
                  <c:v>2019</c:v>
                </c:pt>
              </c:strCache>
            </c:strRef>
          </c:tx>
          <c:spPr>
            <a:solidFill>
              <a:srgbClr val="FFC000"/>
            </a:solidFill>
            <a:ln w="38100">
              <a:solidFill>
                <a:srgbClr val="FFC00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Maternal!$C$444:$F$444</c:f>
              <c:strCache>
                <c:ptCount val="4"/>
                <c:pt idx="0">
                  <c:v>Q1</c:v>
                </c:pt>
                <c:pt idx="1">
                  <c:v>Q2</c:v>
                </c:pt>
                <c:pt idx="2">
                  <c:v>Q3</c:v>
                </c:pt>
                <c:pt idx="3">
                  <c:v>Q4</c:v>
                </c:pt>
              </c:strCache>
            </c:strRef>
          </c:cat>
          <c:val>
            <c:numRef>
              <c:f>Maternal!$C$446:$F$446</c:f>
              <c:numCache>
                <c:formatCode>0%</c:formatCode>
                <c:ptCount val="4"/>
                <c:pt idx="0">
                  <c:v>0.13800000000000001</c:v>
                </c:pt>
                <c:pt idx="1">
                  <c:v>0.125</c:v>
                </c:pt>
                <c:pt idx="2">
                  <c:v>0.13900000000000001</c:v>
                </c:pt>
                <c:pt idx="3">
                  <c:v>0.14000000000000001</c:v>
                </c:pt>
              </c:numCache>
            </c:numRef>
          </c:val>
          <c:extLst>
            <c:ext xmlns:c16="http://schemas.microsoft.com/office/drawing/2014/chart" uri="{C3380CC4-5D6E-409C-BE32-E72D297353CC}">
              <c16:uniqueId val="{00000001-EAE5-4709-9B70-EF7D9CF86934}"/>
            </c:ext>
          </c:extLst>
        </c:ser>
        <c:ser>
          <c:idx val="2"/>
          <c:order val="2"/>
          <c:tx>
            <c:strRef>
              <c:f>Maternal!$B$447</c:f>
              <c:strCache>
                <c:ptCount val="1"/>
                <c:pt idx="0">
                  <c:v>2020</c:v>
                </c:pt>
              </c:strCache>
            </c:strRef>
          </c:tx>
          <c:spPr>
            <a:solidFill>
              <a:srgbClr val="00B050"/>
            </a:solidFill>
            <a:ln w="38100">
              <a:solidFill>
                <a:srgbClr val="00B05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Maternal!$C$444:$F$444</c:f>
              <c:strCache>
                <c:ptCount val="4"/>
                <c:pt idx="0">
                  <c:v>Q1</c:v>
                </c:pt>
                <c:pt idx="1">
                  <c:v>Q2</c:v>
                </c:pt>
                <c:pt idx="2">
                  <c:v>Q3</c:v>
                </c:pt>
                <c:pt idx="3">
                  <c:v>Q4</c:v>
                </c:pt>
              </c:strCache>
            </c:strRef>
          </c:cat>
          <c:val>
            <c:numRef>
              <c:f>Maternal!$C$447:$F$447</c:f>
              <c:numCache>
                <c:formatCode>0%</c:formatCode>
                <c:ptCount val="4"/>
                <c:pt idx="0">
                  <c:v>0.13900000000000001</c:v>
                </c:pt>
                <c:pt idx="1">
                  <c:v>0.14199999999999999</c:v>
                </c:pt>
                <c:pt idx="2">
                  <c:v>0.15</c:v>
                </c:pt>
                <c:pt idx="3">
                  <c:v>0.13800000000000001</c:v>
                </c:pt>
              </c:numCache>
            </c:numRef>
          </c:val>
          <c:extLst>
            <c:ext xmlns:c16="http://schemas.microsoft.com/office/drawing/2014/chart" uri="{C3380CC4-5D6E-409C-BE32-E72D297353CC}">
              <c16:uniqueId val="{00000002-EAE5-4709-9B70-EF7D9CF86934}"/>
            </c:ext>
          </c:extLst>
        </c:ser>
        <c:ser>
          <c:idx val="3"/>
          <c:order val="3"/>
          <c:tx>
            <c:strRef>
              <c:f>Maternal!$B$448</c:f>
              <c:strCache>
                <c:ptCount val="1"/>
                <c:pt idx="0">
                  <c:v>2021</c:v>
                </c:pt>
              </c:strCache>
            </c:strRef>
          </c:tx>
          <c:spPr>
            <a:solidFill>
              <a:srgbClr val="002F6C"/>
            </a:solidFill>
            <a:ln w="38100">
              <a:solidFill>
                <a:srgbClr val="00206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Maternal!$C$444:$F$444</c:f>
              <c:strCache>
                <c:ptCount val="4"/>
                <c:pt idx="0">
                  <c:v>Q1</c:v>
                </c:pt>
                <c:pt idx="1">
                  <c:v>Q2</c:v>
                </c:pt>
                <c:pt idx="2">
                  <c:v>Q3</c:v>
                </c:pt>
                <c:pt idx="3">
                  <c:v>Q4</c:v>
                </c:pt>
              </c:strCache>
            </c:strRef>
          </c:cat>
          <c:val>
            <c:numRef>
              <c:f>Maternal!$C$448:$F$448</c:f>
              <c:numCache>
                <c:formatCode>0%</c:formatCode>
                <c:ptCount val="4"/>
                <c:pt idx="0">
                  <c:v>0.13800000000000001</c:v>
                </c:pt>
                <c:pt idx="1">
                  <c:v>0.128</c:v>
                </c:pt>
                <c:pt idx="2">
                  <c:v>0.15</c:v>
                </c:pt>
                <c:pt idx="3">
                  <c:v>0.154</c:v>
                </c:pt>
              </c:numCache>
            </c:numRef>
          </c:val>
          <c:extLst>
            <c:ext xmlns:c16="http://schemas.microsoft.com/office/drawing/2014/chart" uri="{C3380CC4-5D6E-409C-BE32-E72D297353CC}">
              <c16:uniqueId val="{00000003-EAE5-4709-9B70-EF7D9CF86934}"/>
            </c:ext>
          </c:extLst>
        </c:ser>
        <c:dLbls>
          <c:dLblPos val="outEnd"/>
          <c:showLegendKey val="0"/>
          <c:showVal val="1"/>
          <c:showCatName val="0"/>
          <c:showSerName val="0"/>
          <c:showPercent val="0"/>
          <c:showBubbleSize val="0"/>
        </c:dLbls>
        <c:gapWidth val="150"/>
        <c:axId val="868061007"/>
        <c:axId val="868075567"/>
      </c:barChart>
      <c:catAx>
        <c:axId val="868061007"/>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8075567"/>
        <c:crosses val="autoZero"/>
        <c:auto val="1"/>
        <c:lblAlgn val="ctr"/>
        <c:lblOffset val="100"/>
        <c:noMultiLvlLbl val="0"/>
      </c:catAx>
      <c:valAx>
        <c:axId val="868075567"/>
        <c:scaling>
          <c:orientation val="minMax"/>
          <c:max val="0.5"/>
        </c:scaling>
        <c:delete val="1"/>
        <c:axPos val="l"/>
        <c:numFmt formatCode="0%" sourceLinked="1"/>
        <c:majorTickMark val="none"/>
        <c:minorTickMark val="none"/>
        <c:tickLblPos val="nextTo"/>
        <c:crossAx val="8680610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Maternal!$A$413</c:f>
              <c:strCache>
                <c:ptCount val="1"/>
                <c:pt idx="0">
                  <c:v> Macerated still births rate</c:v>
                </c:pt>
              </c:strCache>
            </c:strRef>
          </c:tx>
          <c:spPr>
            <a:ln w="28575" cap="rnd">
              <a:solidFill>
                <a:srgbClr val="002060"/>
              </a:solidFill>
              <a:round/>
            </a:ln>
            <a:effectLst/>
          </c:spPr>
          <c:marker>
            <c:symbol val="circle"/>
            <c:size val="8"/>
            <c:spPr>
              <a:solidFill>
                <a:srgbClr val="002060"/>
              </a:solidFill>
              <a:ln w="9525">
                <a:solidFill>
                  <a:srgbClr val="002060"/>
                </a:solidFill>
              </a:ln>
              <a:effectLst/>
            </c:spPr>
          </c:marker>
          <c:cat>
            <c:multiLvlStrRef>
              <c:f>Maternal!$B$411:$Q$412</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Maternal!$B$413:$Q$413</c:f>
              <c:numCache>
                <c:formatCode>0%</c:formatCode>
                <c:ptCount val="16"/>
                <c:pt idx="0">
                  <c:v>8.5999999999999993E-2</c:v>
                </c:pt>
                <c:pt idx="1">
                  <c:v>9.6000000000000002E-2</c:v>
                </c:pt>
                <c:pt idx="2">
                  <c:v>0.08</c:v>
                </c:pt>
                <c:pt idx="3">
                  <c:v>8.199999999999999E-2</c:v>
                </c:pt>
                <c:pt idx="4">
                  <c:v>7.9000000000000001E-2</c:v>
                </c:pt>
                <c:pt idx="5">
                  <c:v>7.0999999999999994E-2</c:v>
                </c:pt>
                <c:pt idx="6">
                  <c:v>7.6999999999999999E-2</c:v>
                </c:pt>
                <c:pt idx="7">
                  <c:v>0.08</c:v>
                </c:pt>
                <c:pt idx="8">
                  <c:v>8.1000000000000003E-2</c:v>
                </c:pt>
                <c:pt idx="9">
                  <c:v>8.5000000000000006E-2</c:v>
                </c:pt>
                <c:pt idx="10">
                  <c:v>9.1999999999999998E-2</c:v>
                </c:pt>
                <c:pt idx="11">
                  <c:v>8.4000000000000005E-2</c:v>
                </c:pt>
                <c:pt idx="12">
                  <c:v>8.5999999999999993E-2</c:v>
                </c:pt>
                <c:pt idx="13">
                  <c:v>8.1000000000000003E-2</c:v>
                </c:pt>
                <c:pt idx="14">
                  <c:v>9.4E-2</c:v>
                </c:pt>
                <c:pt idx="15">
                  <c:v>9.5000000000000001E-2</c:v>
                </c:pt>
              </c:numCache>
            </c:numRef>
          </c:val>
          <c:smooth val="0"/>
          <c:extLst>
            <c:ext xmlns:c16="http://schemas.microsoft.com/office/drawing/2014/chart" uri="{C3380CC4-5D6E-409C-BE32-E72D297353CC}">
              <c16:uniqueId val="{00000000-37F7-4A4A-8EE6-57EA6F816623}"/>
            </c:ext>
          </c:extLst>
        </c:ser>
        <c:ser>
          <c:idx val="1"/>
          <c:order val="1"/>
          <c:tx>
            <c:strRef>
              <c:f>Maternal!$A$414</c:f>
              <c:strCache>
                <c:ptCount val="1"/>
                <c:pt idx="0">
                  <c:v>Fresh Still Births rate (1000)</c:v>
                </c:pt>
              </c:strCache>
            </c:strRef>
          </c:tx>
          <c:spPr>
            <a:ln w="28575" cap="rnd">
              <a:solidFill>
                <a:srgbClr val="C00000"/>
              </a:solidFill>
              <a:round/>
            </a:ln>
            <a:effectLst/>
          </c:spPr>
          <c:marker>
            <c:symbol val="circle"/>
            <c:size val="9"/>
            <c:spPr>
              <a:solidFill>
                <a:srgbClr val="C00000"/>
              </a:solidFill>
              <a:ln w="9525">
                <a:solidFill>
                  <a:srgbClr val="C00000"/>
                </a:solidFill>
              </a:ln>
              <a:effectLst/>
            </c:spPr>
          </c:marker>
          <c:cat>
            <c:multiLvlStrRef>
              <c:f>Maternal!$B$411:$Q$412</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Maternal!$B$414:$Q$414</c:f>
              <c:numCache>
                <c:formatCode>0%</c:formatCode>
                <c:ptCount val="16"/>
                <c:pt idx="0">
                  <c:v>7.5999999999999998E-2</c:v>
                </c:pt>
                <c:pt idx="1">
                  <c:v>7.5999999999999998E-2</c:v>
                </c:pt>
                <c:pt idx="2">
                  <c:v>7.9000000000000001E-2</c:v>
                </c:pt>
                <c:pt idx="3">
                  <c:v>7.2000000000000008E-2</c:v>
                </c:pt>
                <c:pt idx="4">
                  <c:v>6.0999999999999999E-2</c:v>
                </c:pt>
                <c:pt idx="5">
                  <c:v>5.5E-2</c:v>
                </c:pt>
                <c:pt idx="6">
                  <c:v>6.4000000000000001E-2</c:v>
                </c:pt>
                <c:pt idx="7">
                  <c:v>6.3E-2</c:v>
                </c:pt>
                <c:pt idx="8">
                  <c:v>0.06</c:v>
                </c:pt>
                <c:pt idx="9">
                  <c:v>5.9000000000000004E-2</c:v>
                </c:pt>
                <c:pt idx="10">
                  <c:v>0.06</c:v>
                </c:pt>
                <c:pt idx="11">
                  <c:v>5.5E-2</c:v>
                </c:pt>
                <c:pt idx="12">
                  <c:v>5.4000000000000006E-2</c:v>
                </c:pt>
                <c:pt idx="13">
                  <c:v>4.9000000000000002E-2</c:v>
                </c:pt>
                <c:pt idx="14">
                  <c:v>5.7999999999999996E-2</c:v>
                </c:pt>
                <c:pt idx="15">
                  <c:v>6.0999999999999999E-2</c:v>
                </c:pt>
              </c:numCache>
            </c:numRef>
          </c:val>
          <c:smooth val="0"/>
          <c:extLst>
            <c:ext xmlns:c16="http://schemas.microsoft.com/office/drawing/2014/chart" uri="{C3380CC4-5D6E-409C-BE32-E72D297353CC}">
              <c16:uniqueId val="{00000001-37F7-4A4A-8EE6-57EA6F816623}"/>
            </c:ext>
          </c:extLst>
        </c:ser>
        <c:dLbls>
          <c:showLegendKey val="0"/>
          <c:showVal val="0"/>
          <c:showCatName val="0"/>
          <c:showSerName val="0"/>
          <c:showPercent val="0"/>
          <c:showBubbleSize val="0"/>
        </c:dLbls>
        <c:marker val="1"/>
        <c:smooth val="0"/>
        <c:axId val="868063919"/>
        <c:axId val="868065167"/>
      </c:lineChart>
      <c:catAx>
        <c:axId val="868063919"/>
        <c:scaling>
          <c:orientation val="minMax"/>
        </c:scaling>
        <c:delete val="0"/>
        <c:axPos val="b"/>
        <c:numFmt formatCode="General" sourceLinked="1"/>
        <c:majorTickMark val="none"/>
        <c:minorTickMark val="none"/>
        <c:tickLblPos val="nextTo"/>
        <c:spPr>
          <a:noFill/>
          <a:ln w="9525" cap="flat" cmpd="sng" algn="ctr">
            <a:solidFill>
              <a:schemeClr val="accent5">
                <a:lumMod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68065167"/>
        <c:crosses val="autoZero"/>
        <c:auto val="1"/>
        <c:lblAlgn val="ctr"/>
        <c:lblOffset val="100"/>
        <c:noMultiLvlLbl val="0"/>
      </c:catAx>
      <c:valAx>
        <c:axId val="86806516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68063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Maternal!$B$475</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Maternal!$C$474:$F$474</c:f>
              <c:strCache>
                <c:ptCount val="4"/>
                <c:pt idx="0">
                  <c:v>Q1</c:v>
                </c:pt>
                <c:pt idx="1">
                  <c:v>Q2</c:v>
                </c:pt>
                <c:pt idx="2">
                  <c:v>Q3</c:v>
                </c:pt>
                <c:pt idx="3">
                  <c:v>Q4</c:v>
                </c:pt>
              </c:strCache>
            </c:strRef>
          </c:cat>
          <c:val>
            <c:numRef>
              <c:f>Maternal!$C$475:$F$475</c:f>
              <c:numCache>
                <c:formatCode>0%</c:formatCode>
                <c:ptCount val="4"/>
                <c:pt idx="0">
                  <c:v>0.71900000000000008</c:v>
                </c:pt>
                <c:pt idx="1">
                  <c:v>0.7390000000000001</c:v>
                </c:pt>
                <c:pt idx="2">
                  <c:v>0.78500000000000003</c:v>
                </c:pt>
                <c:pt idx="3">
                  <c:v>0.76800000000000002</c:v>
                </c:pt>
              </c:numCache>
            </c:numRef>
          </c:val>
          <c:extLst>
            <c:ext xmlns:c16="http://schemas.microsoft.com/office/drawing/2014/chart" uri="{C3380CC4-5D6E-409C-BE32-E72D297353CC}">
              <c16:uniqueId val="{00000000-4AB3-4DC6-B2ED-D0F338385DF8}"/>
            </c:ext>
          </c:extLst>
        </c:ser>
        <c:ser>
          <c:idx val="1"/>
          <c:order val="1"/>
          <c:tx>
            <c:strRef>
              <c:f>Maternal!$B$476</c:f>
              <c:strCache>
                <c:ptCount val="1"/>
                <c:pt idx="0">
                  <c:v>2019</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Maternal!$C$474:$F$474</c:f>
              <c:strCache>
                <c:ptCount val="4"/>
                <c:pt idx="0">
                  <c:v>Q1</c:v>
                </c:pt>
                <c:pt idx="1">
                  <c:v>Q2</c:v>
                </c:pt>
                <c:pt idx="2">
                  <c:v>Q3</c:v>
                </c:pt>
                <c:pt idx="3">
                  <c:v>Q4</c:v>
                </c:pt>
              </c:strCache>
            </c:strRef>
          </c:cat>
          <c:val>
            <c:numRef>
              <c:f>Maternal!$C$476:$F$476</c:f>
              <c:numCache>
                <c:formatCode>0%</c:formatCode>
                <c:ptCount val="4"/>
                <c:pt idx="0">
                  <c:v>0.79099999999999993</c:v>
                </c:pt>
                <c:pt idx="1">
                  <c:v>0.83499999999999996</c:v>
                </c:pt>
                <c:pt idx="2">
                  <c:v>0.84099999999999997</c:v>
                </c:pt>
                <c:pt idx="3">
                  <c:v>0.76600000000000001</c:v>
                </c:pt>
              </c:numCache>
            </c:numRef>
          </c:val>
          <c:extLst>
            <c:ext xmlns:c16="http://schemas.microsoft.com/office/drawing/2014/chart" uri="{C3380CC4-5D6E-409C-BE32-E72D297353CC}">
              <c16:uniqueId val="{00000001-4AB3-4DC6-B2ED-D0F338385DF8}"/>
            </c:ext>
          </c:extLst>
        </c:ser>
        <c:ser>
          <c:idx val="2"/>
          <c:order val="2"/>
          <c:tx>
            <c:strRef>
              <c:f>Maternal!$B$477</c:f>
              <c:strCache>
                <c:ptCount val="1"/>
                <c:pt idx="0">
                  <c:v>2020</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Maternal!$C$474:$F$474</c:f>
              <c:strCache>
                <c:ptCount val="4"/>
                <c:pt idx="0">
                  <c:v>Q1</c:v>
                </c:pt>
                <c:pt idx="1">
                  <c:v>Q2</c:v>
                </c:pt>
                <c:pt idx="2">
                  <c:v>Q3</c:v>
                </c:pt>
                <c:pt idx="3">
                  <c:v>Q4</c:v>
                </c:pt>
              </c:strCache>
            </c:strRef>
          </c:cat>
          <c:val>
            <c:numRef>
              <c:f>Maternal!$C$477:$F$477</c:f>
              <c:numCache>
                <c:formatCode>0%</c:formatCode>
                <c:ptCount val="4"/>
                <c:pt idx="0">
                  <c:v>0.72099999999999997</c:v>
                </c:pt>
                <c:pt idx="1">
                  <c:v>0.73</c:v>
                </c:pt>
                <c:pt idx="2">
                  <c:v>0.77500000000000002</c:v>
                </c:pt>
                <c:pt idx="3">
                  <c:v>0.73299999999999998</c:v>
                </c:pt>
              </c:numCache>
            </c:numRef>
          </c:val>
          <c:extLst>
            <c:ext xmlns:c16="http://schemas.microsoft.com/office/drawing/2014/chart" uri="{C3380CC4-5D6E-409C-BE32-E72D297353CC}">
              <c16:uniqueId val="{00000002-4AB3-4DC6-B2ED-D0F338385DF8}"/>
            </c:ext>
          </c:extLst>
        </c:ser>
        <c:ser>
          <c:idx val="3"/>
          <c:order val="3"/>
          <c:tx>
            <c:strRef>
              <c:f>Maternal!$B$478</c:f>
              <c:strCache>
                <c:ptCount val="1"/>
                <c:pt idx="0">
                  <c:v>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Maternal!$C$474:$F$474</c:f>
              <c:strCache>
                <c:ptCount val="4"/>
                <c:pt idx="0">
                  <c:v>Q1</c:v>
                </c:pt>
                <c:pt idx="1">
                  <c:v>Q2</c:v>
                </c:pt>
                <c:pt idx="2">
                  <c:v>Q3</c:v>
                </c:pt>
                <c:pt idx="3">
                  <c:v>Q4</c:v>
                </c:pt>
              </c:strCache>
            </c:strRef>
          </c:cat>
          <c:val>
            <c:numRef>
              <c:f>Maternal!$C$478:$F$478</c:f>
              <c:numCache>
                <c:formatCode>0%</c:formatCode>
                <c:ptCount val="4"/>
                <c:pt idx="0">
                  <c:v>0.72299999999999998</c:v>
                </c:pt>
                <c:pt idx="1">
                  <c:v>0.72200000000000009</c:v>
                </c:pt>
                <c:pt idx="2">
                  <c:v>0.76200000000000001</c:v>
                </c:pt>
                <c:pt idx="3">
                  <c:v>0.70700000000000007</c:v>
                </c:pt>
              </c:numCache>
            </c:numRef>
          </c:val>
          <c:extLst>
            <c:ext xmlns:c16="http://schemas.microsoft.com/office/drawing/2014/chart" uri="{C3380CC4-5D6E-409C-BE32-E72D297353CC}">
              <c16:uniqueId val="{00000003-4AB3-4DC6-B2ED-D0F338385DF8}"/>
            </c:ext>
          </c:extLst>
        </c:ser>
        <c:dLbls>
          <c:dLblPos val="outEnd"/>
          <c:showLegendKey val="0"/>
          <c:showVal val="1"/>
          <c:showCatName val="0"/>
          <c:showSerName val="0"/>
          <c:showPercent val="0"/>
          <c:showBubbleSize val="0"/>
        </c:dLbls>
        <c:gapWidth val="219"/>
        <c:overlap val="-27"/>
        <c:axId val="861065887"/>
        <c:axId val="861070047"/>
      </c:barChart>
      <c:catAx>
        <c:axId val="861065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1070047"/>
        <c:crosses val="autoZero"/>
        <c:auto val="1"/>
        <c:lblAlgn val="ctr"/>
        <c:lblOffset val="100"/>
        <c:noMultiLvlLbl val="0"/>
      </c:catAx>
      <c:valAx>
        <c:axId val="861070047"/>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1065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Maternal!$B$376</c:f>
              <c:strCache>
                <c:ptCount val="1"/>
                <c:pt idx="0">
                  <c:v>2018</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Maternal!$C$375:$F$375</c:f>
              <c:strCache>
                <c:ptCount val="4"/>
                <c:pt idx="0">
                  <c:v>Q1</c:v>
                </c:pt>
                <c:pt idx="1">
                  <c:v>Q2</c:v>
                </c:pt>
                <c:pt idx="2">
                  <c:v>Q3</c:v>
                </c:pt>
                <c:pt idx="3">
                  <c:v>Q4</c:v>
                </c:pt>
              </c:strCache>
            </c:strRef>
          </c:cat>
          <c:val>
            <c:numRef>
              <c:f>Maternal!$C$376:$F$376</c:f>
              <c:numCache>
                <c:formatCode>0%</c:formatCode>
                <c:ptCount val="4"/>
                <c:pt idx="0">
                  <c:v>7.2000000000000008E-2</c:v>
                </c:pt>
                <c:pt idx="1">
                  <c:v>7.400000000000001E-2</c:v>
                </c:pt>
                <c:pt idx="2">
                  <c:v>7.0000000000000007E-2</c:v>
                </c:pt>
                <c:pt idx="3">
                  <c:v>7.2000000000000008E-2</c:v>
                </c:pt>
              </c:numCache>
            </c:numRef>
          </c:val>
          <c:extLst>
            <c:ext xmlns:c16="http://schemas.microsoft.com/office/drawing/2014/chart" uri="{C3380CC4-5D6E-409C-BE32-E72D297353CC}">
              <c16:uniqueId val="{00000000-CEC4-4620-B8C1-88D3C426DEE8}"/>
            </c:ext>
          </c:extLst>
        </c:ser>
        <c:ser>
          <c:idx val="1"/>
          <c:order val="1"/>
          <c:tx>
            <c:strRef>
              <c:f>Maternal!$B$377</c:f>
              <c:strCache>
                <c:ptCount val="1"/>
                <c:pt idx="0">
                  <c:v>2019</c:v>
                </c:pt>
              </c:strCache>
            </c:strRef>
          </c:tx>
          <c:spPr>
            <a:solidFill>
              <a:srgbClr val="FFC000"/>
            </a:solidFill>
            <a:ln w="38100">
              <a:solidFill>
                <a:srgbClr val="FFC00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Maternal!$C$375:$F$375</c:f>
              <c:strCache>
                <c:ptCount val="4"/>
                <c:pt idx="0">
                  <c:v>Q1</c:v>
                </c:pt>
                <c:pt idx="1">
                  <c:v>Q2</c:v>
                </c:pt>
                <c:pt idx="2">
                  <c:v>Q3</c:v>
                </c:pt>
                <c:pt idx="3">
                  <c:v>Q4</c:v>
                </c:pt>
              </c:strCache>
            </c:strRef>
          </c:cat>
          <c:val>
            <c:numRef>
              <c:f>Maternal!$C$377:$F$377</c:f>
              <c:numCache>
                <c:formatCode>0%</c:formatCode>
                <c:ptCount val="4"/>
                <c:pt idx="0">
                  <c:v>7.4999999999999997E-2</c:v>
                </c:pt>
                <c:pt idx="1">
                  <c:v>7.2000000000000008E-2</c:v>
                </c:pt>
                <c:pt idx="2">
                  <c:v>8.199999999999999E-2</c:v>
                </c:pt>
                <c:pt idx="3">
                  <c:v>8.199999999999999E-2</c:v>
                </c:pt>
              </c:numCache>
            </c:numRef>
          </c:val>
          <c:extLst>
            <c:ext xmlns:c16="http://schemas.microsoft.com/office/drawing/2014/chart" uri="{C3380CC4-5D6E-409C-BE32-E72D297353CC}">
              <c16:uniqueId val="{00000001-CEC4-4620-B8C1-88D3C426DEE8}"/>
            </c:ext>
          </c:extLst>
        </c:ser>
        <c:ser>
          <c:idx val="2"/>
          <c:order val="2"/>
          <c:tx>
            <c:strRef>
              <c:f>Maternal!$B$378</c:f>
              <c:strCache>
                <c:ptCount val="1"/>
                <c:pt idx="0">
                  <c:v>2020</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Maternal!$C$375:$F$375</c:f>
              <c:strCache>
                <c:ptCount val="4"/>
                <c:pt idx="0">
                  <c:v>Q1</c:v>
                </c:pt>
                <c:pt idx="1">
                  <c:v>Q2</c:v>
                </c:pt>
                <c:pt idx="2">
                  <c:v>Q3</c:v>
                </c:pt>
                <c:pt idx="3">
                  <c:v>Q4</c:v>
                </c:pt>
              </c:strCache>
            </c:strRef>
          </c:cat>
          <c:val>
            <c:numRef>
              <c:f>Maternal!$C$378:$F$378</c:f>
              <c:numCache>
                <c:formatCode>0%</c:formatCode>
                <c:ptCount val="4"/>
                <c:pt idx="0">
                  <c:v>0.08</c:v>
                </c:pt>
                <c:pt idx="1">
                  <c:v>8.4000000000000005E-2</c:v>
                </c:pt>
                <c:pt idx="2">
                  <c:v>8.4000000000000005E-2</c:v>
                </c:pt>
                <c:pt idx="3">
                  <c:v>8.4000000000000005E-2</c:v>
                </c:pt>
              </c:numCache>
            </c:numRef>
          </c:val>
          <c:extLst>
            <c:ext xmlns:c16="http://schemas.microsoft.com/office/drawing/2014/chart" uri="{C3380CC4-5D6E-409C-BE32-E72D297353CC}">
              <c16:uniqueId val="{00000002-CEC4-4620-B8C1-88D3C426DEE8}"/>
            </c:ext>
          </c:extLst>
        </c:ser>
        <c:ser>
          <c:idx val="3"/>
          <c:order val="3"/>
          <c:tx>
            <c:strRef>
              <c:f>Maternal!$B$379</c:f>
              <c:strCache>
                <c:ptCount val="1"/>
                <c:pt idx="0">
                  <c:v>2021</c:v>
                </c:pt>
              </c:strCache>
            </c:strRef>
          </c:tx>
          <c:spPr>
            <a:solidFill>
              <a:srgbClr val="002F6C"/>
            </a:solidFill>
            <a:ln w="41275">
              <a:solidFill>
                <a:srgbClr val="002060"/>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Maternal!$C$375:$F$375</c:f>
              <c:strCache>
                <c:ptCount val="4"/>
                <c:pt idx="0">
                  <c:v>Q1</c:v>
                </c:pt>
                <c:pt idx="1">
                  <c:v>Q2</c:v>
                </c:pt>
                <c:pt idx="2">
                  <c:v>Q3</c:v>
                </c:pt>
                <c:pt idx="3">
                  <c:v>Q4</c:v>
                </c:pt>
              </c:strCache>
            </c:strRef>
          </c:cat>
          <c:val>
            <c:numRef>
              <c:f>Maternal!$C$379:$F$379</c:f>
              <c:numCache>
                <c:formatCode>0%</c:formatCode>
                <c:ptCount val="4"/>
                <c:pt idx="0">
                  <c:v>8.3000000000000004E-2</c:v>
                </c:pt>
                <c:pt idx="1">
                  <c:v>8.900000000000001E-2</c:v>
                </c:pt>
                <c:pt idx="2">
                  <c:v>8.6999999999999994E-2</c:v>
                </c:pt>
                <c:pt idx="3">
                  <c:v>8.900000000000001E-2</c:v>
                </c:pt>
              </c:numCache>
            </c:numRef>
          </c:val>
          <c:extLst>
            <c:ext xmlns:c16="http://schemas.microsoft.com/office/drawing/2014/chart" uri="{C3380CC4-5D6E-409C-BE32-E72D297353CC}">
              <c16:uniqueId val="{00000003-CEC4-4620-B8C1-88D3C426DEE8}"/>
            </c:ext>
          </c:extLst>
        </c:ser>
        <c:dLbls>
          <c:dLblPos val="outEnd"/>
          <c:showLegendKey val="0"/>
          <c:showVal val="1"/>
          <c:showCatName val="0"/>
          <c:showSerName val="0"/>
          <c:showPercent val="0"/>
          <c:showBubbleSize val="0"/>
        </c:dLbls>
        <c:gapWidth val="150"/>
        <c:axId val="904731759"/>
        <c:axId val="904740079"/>
      </c:barChart>
      <c:catAx>
        <c:axId val="904731759"/>
        <c:scaling>
          <c:orientation val="minMax"/>
        </c:scaling>
        <c:delete val="0"/>
        <c:axPos val="b"/>
        <c:numFmt formatCode="General" sourceLinked="1"/>
        <c:majorTickMark val="none"/>
        <c:minorTickMark val="out"/>
        <c:tickLblPos val="nextTo"/>
        <c:spPr>
          <a:noFill/>
          <a:ln w="28575" cap="flat" cmpd="sng" algn="ctr">
            <a:solidFill>
              <a:schemeClr val="accent5">
                <a:lumMod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04740079"/>
        <c:crosses val="autoZero"/>
        <c:auto val="1"/>
        <c:lblAlgn val="ctr"/>
        <c:lblOffset val="100"/>
        <c:noMultiLvlLbl val="0"/>
      </c:catAx>
      <c:valAx>
        <c:axId val="904740079"/>
        <c:scaling>
          <c:orientation val="minMax"/>
          <c:max val="0.30000000000000004"/>
        </c:scaling>
        <c:delete val="1"/>
        <c:axPos val="l"/>
        <c:numFmt formatCode="0%" sourceLinked="1"/>
        <c:majorTickMark val="none"/>
        <c:minorTickMark val="none"/>
        <c:tickLblPos val="nextTo"/>
        <c:crossAx val="904731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Neonatal</a:t>
            </a:r>
            <a:r>
              <a:rPr lang="en-US" baseline="0" dirty="0"/>
              <a:t> Deaths by Year</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Maternal!$A$1052</c:f>
              <c:strCache>
                <c:ptCount val="1"/>
                <c:pt idx="0">
                  <c:v>2020</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Maternal!$B$1051:$M$1051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Maternal!$B$1052:$M$1052</c:f>
              <c:numCache>
                <c:formatCode>General</c:formatCode>
                <c:ptCount val="12"/>
                <c:pt idx="0">
                  <c:v>103</c:v>
                </c:pt>
                <c:pt idx="1">
                  <c:v>88</c:v>
                </c:pt>
                <c:pt idx="2">
                  <c:v>73</c:v>
                </c:pt>
                <c:pt idx="3">
                  <c:v>75</c:v>
                </c:pt>
                <c:pt idx="4">
                  <c:v>68</c:v>
                </c:pt>
                <c:pt idx="5">
                  <c:v>83</c:v>
                </c:pt>
                <c:pt idx="6">
                  <c:v>81</c:v>
                </c:pt>
                <c:pt idx="7">
                  <c:v>97</c:v>
                </c:pt>
                <c:pt idx="8">
                  <c:v>96</c:v>
                </c:pt>
                <c:pt idx="9">
                  <c:v>109</c:v>
                </c:pt>
                <c:pt idx="10">
                  <c:v>61</c:v>
                </c:pt>
                <c:pt idx="11">
                  <c:v>83</c:v>
                </c:pt>
              </c:numCache>
            </c:numRef>
          </c:val>
          <c:extLst>
            <c:ext xmlns:c16="http://schemas.microsoft.com/office/drawing/2014/chart" uri="{C3380CC4-5D6E-409C-BE32-E72D297353CC}">
              <c16:uniqueId val="{00000000-5EA7-43B6-ACA6-C9F16EF83C53}"/>
            </c:ext>
          </c:extLst>
        </c:ser>
        <c:ser>
          <c:idx val="1"/>
          <c:order val="1"/>
          <c:tx>
            <c:strRef>
              <c:f>Maternal!$A$1053</c:f>
              <c:strCache>
                <c:ptCount val="1"/>
                <c:pt idx="0">
                  <c:v>2021</c:v>
                </c:pt>
              </c:strCache>
            </c:strRef>
          </c:tx>
          <c:spPr>
            <a:solidFill>
              <a:schemeClr val="accent2"/>
            </a:solidFill>
            <a:ln>
              <a:noFill/>
            </a:ln>
            <a:effectLst/>
          </c:spPr>
          <c:invertIfNegative val="0"/>
          <c:trendline>
            <c:spPr>
              <a:ln w="19050" cap="rnd">
                <a:solidFill>
                  <a:schemeClr val="accent2"/>
                </a:solidFill>
                <a:prstDash val="sysDot"/>
              </a:ln>
              <a:effectLst/>
            </c:spPr>
            <c:trendlineType val="linear"/>
            <c:dispRSqr val="0"/>
            <c:dispEq val="0"/>
          </c:trendline>
          <c:cat>
            <c:strRef>
              <c:f>Maternal!$B$1051:$M$1051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Maternal!$B$1053:$M$1053</c:f>
              <c:numCache>
                <c:formatCode>General</c:formatCode>
                <c:ptCount val="12"/>
                <c:pt idx="0">
                  <c:v>84</c:v>
                </c:pt>
                <c:pt idx="1">
                  <c:v>90</c:v>
                </c:pt>
                <c:pt idx="2">
                  <c:v>97</c:v>
                </c:pt>
                <c:pt idx="3">
                  <c:v>91</c:v>
                </c:pt>
                <c:pt idx="4">
                  <c:v>75</c:v>
                </c:pt>
                <c:pt idx="5">
                  <c:v>96</c:v>
                </c:pt>
                <c:pt idx="6">
                  <c:v>63</c:v>
                </c:pt>
                <c:pt idx="7">
                  <c:v>58</c:v>
                </c:pt>
                <c:pt idx="8">
                  <c:v>63</c:v>
                </c:pt>
                <c:pt idx="9">
                  <c:v>83</c:v>
                </c:pt>
                <c:pt idx="10">
                  <c:v>80</c:v>
                </c:pt>
                <c:pt idx="11">
                  <c:v>82</c:v>
                </c:pt>
              </c:numCache>
            </c:numRef>
          </c:val>
          <c:extLst>
            <c:ext xmlns:c16="http://schemas.microsoft.com/office/drawing/2014/chart" uri="{C3380CC4-5D6E-409C-BE32-E72D297353CC}">
              <c16:uniqueId val="{00000005-B81A-46C9-AE90-96C09D5A59D2}"/>
            </c:ext>
          </c:extLst>
        </c:ser>
        <c:dLbls>
          <c:showLegendKey val="0"/>
          <c:showVal val="0"/>
          <c:showCatName val="0"/>
          <c:showSerName val="0"/>
          <c:showPercent val="0"/>
          <c:showBubbleSize val="0"/>
        </c:dLbls>
        <c:gapWidth val="219"/>
        <c:overlap val="-27"/>
        <c:axId val="1604942463"/>
        <c:axId val="1604933727"/>
      </c:barChart>
      <c:catAx>
        <c:axId val="1604942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4933727"/>
        <c:crosses val="autoZero"/>
        <c:auto val="1"/>
        <c:lblAlgn val="ctr"/>
        <c:lblOffset val="100"/>
        <c:noMultiLvlLbl val="0"/>
      </c:catAx>
      <c:valAx>
        <c:axId val="1604933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4942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'[Chart in Microsoft PowerPoint]Data'!$C$172</c:f>
              <c:strCache>
                <c:ptCount val="1"/>
                <c:pt idx="0">
                  <c:v>Neonatl deaths per 100000 live births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'[Chart in Microsoft PowerPoint]Data'!$D$171:$F$171</c:f>
              <c:numCache>
                <c:formatCode>General</c:formatCode>
                <c:ptCount val="3"/>
                <c:pt idx="0">
                  <c:v>2019</c:v>
                </c:pt>
                <c:pt idx="1">
                  <c:v>2020</c:v>
                </c:pt>
                <c:pt idx="2">
                  <c:v>2021</c:v>
                </c:pt>
              </c:numCache>
            </c:numRef>
          </c:cat>
          <c:val>
            <c:numRef>
              <c:f>'[Chart in Microsoft PowerPoint]Data'!$D$172:$F$172</c:f>
              <c:numCache>
                <c:formatCode>0.00</c:formatCode>
                <c:ptCount val="3"/>
                <c:pt idx="0">
                  <c:v>16.467591096301184</c:v>
                </c:pt>
                <c:pt idx="1">
                  <c:v>16.62044102896364</c:v>
                </c:pt>
                <c:pt idx="2">
                  <c:v>15.073025032786623</c:v>
                </c:pt>
              </c:numCache>
            </c:numRef>
          </c:val>
          <c:smooth val="0"/>
          <c:extLst>
            <c:ext xmlns:c16="http://schemas.microsoft.com/office/drawing/2014/chart" uri="{C3380CC4-5D6E-409C-BE32-E72D297353CC}">
              <c16:uniqueId val="{00000000-8F52-449D-9BDA-111096A5AD62}"/>
            </c:ext>
          </c:extLst>
        </c:ser>
        <c:dLbls>
          <c:dLblPos val="t"/>
          <c:showLegendKey val="0"/>
          <c:showVal val="1"/>
          <c:showCatName val="0"/>
          <c:showSerName val="0"/>
          <c:showPercent val="0"/>
          <c:showBubbleSize val="0"/>
        </c:dLbls>
        <c:marker val="1"/>
        <c:smooth val="0"/>
        <c:axId val="968716912"/>
        <c:axId val="968717328"/>
      </c:lineChart>
      <c:catAx>
        <c:axId val="968716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68717328"/>
        <c:crosses val="autoZero"/>
        <c:auto val="1"/>
        <c:lblAlgn val="ctr"/>
        <c:lblOffset val="100"/>
        <c:noMultiLvlLbl val="0"/>
      </c:catAx>
      <c:valAx>
        <c:axId val="968717328"/>
        <c:scaling>
          <c:orientation val="minMax"/>
          <c:min val="0"/>
        </c:scaling>
        <c:delete val="1"/>
        <c:axPos val="l"/>
        <c:numFmt formatCode="0.00" sourceLinked="1"/>
        <c:majorTickMark val="none"/>
        <c:minorTickMark val="none"/>
        <c:tickLblPos val="nextTo"/>
        <c:crossAx val="968716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Maternal!$A$78</c:f>
              <c:strCache>
                <c:ptCount val="1"/>
                <c:pt idx="0">
                  <c:v>Folic acid supplementation (%) during ANC visits</c:v>
                </c:pt>
              </c:strCache>
            </c:strRef>
          </c:tx>
          <c:spPr>
            <a:ln w="38100" cap="rnd">
              <a:solidFill>
                <a:schemeClr val="accent1"/>
              </a:solidFill>
              <a:round/>
            </a:ln>
            <a:effectLst/>
          </c:spPr>
          <c:marker>
            <c:symbol val="circle"/>
            <c:size val="9"/>
            <c:spPr>
              <a:solidFill>
                <a:schemeClr val="accent1"/>
              </a:solidFill>
              <a:ln w="9525">
                <a:solidFill>
                  <a:schemeClr val="accent1"/>
                </a:solidFill>
              </a:ln>
              <a:effectLst/>
            </c:spPr>
          </c:marker>
          <c:cat>
            <c:multiLvlStrRef>
              <c:f>Maternal!$B$76:$Q$77</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Maternal!$B$78:$Q$78</c:f>
              <c:numCache>
                <c:formatCode>0%</c:formatCode>
                <c:ptCount val="16"/>
                <c:pt idx="0">
                  <c:v>1.482</c:v>
                </c:pt>
                <c:pt idx="1">
                  <c:v>1.1890000000000001</c:v>
                </c:pt>
                <c:pt idx="2">
                  <c:v>0.97599999999999998</c:v>
                </c:pt>
                <c:pt idx="3">
                  <c:v>0.81200000000000006</c:v>
                </c:pt>
                <c:pt idx="4">
                  <c:v>0.82099999999999995</c:v>
                </c:pt>
                <c:pt idx="5">
                  <c:v>0.86099999999999999</c:v>
                </c:pt>
                <c:pt idx="6">
                  <c:v>0.79400000000000004</c:v>
                </c:pt>
                <c:pt idx="7">
                  <c:v>0.63100000000000001</c:v>
                </c:pt>
                <c:pt idx="8">
                  <c:v>0.63</c:v>
                </c:pt>
                <c:pt idx="9">
                  <c:v>0.63600000000000001</c:v>
                </c:pt>
                <c:pt idx="10">
                  <c:v>0.62</c:v>
                </c:pt>
                <c:pt idx="11">
                  <c:v>0.62</c:v>
                </c:pt>
                <c:pt idx="12">
                  <c:v>0.45400000000000001</c:v>
                </c:pt>
                <c:pt idx="13">
                  <c:v>0.56700000000000006</c:v>
                </c:pt>
                <c:pt idx="14">
                  <c:v>0.52300000000000002</c:v>
                </c:pt>
                <c:pt idx="15">
                  <c:v>0.42399999999999999</c:v>
                </c:pt>
              </c:numCache>
            </c:numRef>
          </c:val>
          <c:smooth val="0"/>
          <c:extLst>
            <c:ext xmlns:c16="http://schemas.microsoft.com/office/drawing/2014/chart" uri="{C3380CC4-5D6E-409C-BE32-E72D297353CC}">
              <c16:uniqueId val="{00000000-1A74-4F11-BA33-B82DE7A8126C}"/>
            </c:ext>
          </c:extLst>
        </c:ser>
        <c:ser>
          <c:idx val="1"/>
          <c:order val="1"/>
          <c:tx>
            <c:strRef>
              <c:f>Maternal!$A$79</c:f>
              <c:strCache>
                <c:ptCount val="1"/>
                <c:pt idx="0">
                  <c:v>Iron supplementation (%) during ANC visits</c:v>
                </c:pt>
              </c:strCache>
            </c:strRef>
          </c:tx>
          <c:spPr>
            <a:ln w="34925" cap="rnd">
              <a:solidFill>
                <a:srgbClr val="C00000"/>
              </a:solidFill>
              <a:round/>
            </a:ln>
            <a:effectLst/>
          </c:spPr>
          <c:marker>
            <c:symbol val="circle"/>
            <c:size val="8"/>
            <c:spPr>
              <a:solidFill>
                <a:srgbClr val="C00000"/>
              </a:solidFill>
              <a:ln w="9525">
                <a:solidFill>
                  <a:srgbClr val="C00000"/>
                </a:solidFill>
              </a:ln>
              <a:effectLst/>
            </c:spPr>
          </c:marker>
          <c:cat>
            <c:multiLvlStrRef>
              <c:f>Maternal!$B$76:$Q$77</c:f>
              <c:multiLvlStrCache>
                <c:ptCount val="1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lvl>
                <c:lvl>
                  <c:pt idx="0">
                    <c:v>2018</c:v>
                  </c:pt>
                  <c:pt idx="4">
                    <c:v>2019</c:v>
                  </c:pt>
                  <c:pt idx="8">
                    <c:v>2020</c:v>
                  </c:pt>
                  <c:pt idx="12">
                    <c:v>2021</c:v>
                  </c:pt>
                </c:lvl>
              </c:multiLvlStrCache>
            </c:multiLvlStrRef>
          </c:cat>
          <c:val>
            <c:numRef>
              <c:f>Maternal!$B$79:$Q$79</c:f>
              <c:numCache>
                <c:formatCode>0%</c:formatCode>
                <c:ptCount val="16"/>
                <c:pt idx="0">
                  <c:v>0.83700000000000008</c:v>
                </c:pt>
                <c:pt idx="1">
                  <c:v>0.96400000000000008</c:v>
                </c:pt>
                <c:pt idx="2">
                  <c:v>0.91099999999999992</c:v>
                </c:pt>
                <c:pt idx="3">
                  <c:v>0.80799999999999994</c:v>
                </c:pt>
                <c:pt idx="4">
                  <c:v>0.82500000000000007</c:v>
                </c:pt>
                <c:pt idx="5">
                  <c:v>0.84799999999999998</c:v>
                </c:pt>
                <c:pt idx="6">
                  <c:v>0.77800000000000002</c:v>
                </c:pt>
                <c:pt idx="7">
                  <c:v>0.64500000000000002</c:v>
                </c:pt>
                <c:pt idx="8">
                  <c:v>0.70099999999999996</c:v>
                </c:pt>
                <c:pt idx="9">
                  <c:v>0.70799999999999996</c:v>
                </c:pt>
                <c:pt idx="10">
                  <c:v>0.69799999999999995</c:v>
                </c:pt>
                <c:pt idx="11">
                  <c:v>0.68900000000000006</c:v>
                </c:pt>
                <c:pt idx="12">
                  <c:v>0.43700000000000006</c:v>
                </c:pt>
                <c:pt idx="13">
                  <c:v>0.56299999999999994</c:v>
                </c:pt>
                <c:pt idx="14">
                  <c:v>0.53500000000000003</c:v>
                </c:pt>
                <c:pt idx="15">
                  <c:v>0.40799999999999997</c:v>
                </c:pt>
              </c:numCache>
            </c:numRef>
          </c:val>
          <c:smooth val="0"/>
          <c:extLst>
            <c:ext xmlns:c16="http://schemas.microsoft.com/office/drawing/2014/chart" uri="{C3380CC4-5D6E-409C-BE32-E72D297353CC}">
              <c16:uniqueId val="{00000001-1A74-4F11-BA33-B82DE7A8126C}"/>
            </c:ext>
          </c:extLst>
        </c:ser>
        <c:dLbls>
          <c:showLegendKey val="0"/>
          <c:showVal val="0"/>
          <c:showCatName val="0"/>
          <c:showSerName val="0"/>
          <c:showPercent val="0"/>
          <c:showBubbleSize val="0"/>
        </c:dLbls>
        <c:marker val="1"/>
        <c:smooth val="0"/>
        <c:axId val="904683503"/>
        <c:axId val="904689327"/>
      </c:lineChart>
      <c:catAx>
        <c:axId val="904683503"/>
        <c:scaling>
          <c:orientation val="minMax"/>
        </c:scaling>
        <c:delete val="0"/>
        <c:axPos val="b"/>
        <c:numFmt formatCode="General" sourceLinked="1"/>
        <c:majorTickMark val="none"/>
        <c:minorTickMark val="none"/>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904689327"/>
        <c:crosses val="autoZero"/>
        <c:auto val="1"/>
        <c:lblAlgn val="ctr"/>
        <c:lblOffset val="100"/>
        <c:noMultiLvlLbl val="0"/>
      </c:catAx>
      <c:valAx>
        <c:axId val="9046893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9046835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Maternal!$A$149</c:f>
              <c:strCache>
                <c:ptCount val="1"/>
                <c:pt idx="0">
                  <c:v>2018</c:v>
                </c:pt>
              </c:strCache>
            </c:strRef>
          </c:tx>
          <c:spPr>
            <a:solidFill>
              <a:srgbClr val="C00000"/>
            </a:solidFill>
            <a:ln w="31750">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Maternal!$B$148:$E$148</c:f>
              <c:strCache>
                <c:ptCount val="4"/>
                <c:pt idx="0">
                  <c:v>Q1</c:v>
                </c:pt>
                <c:pt idx="1">
                  <c:v>Q2</c:v>
                </c:pt>
                <c:pt idx="2">
                  <c:v>Q3</c:v>
                </c:pt>
                <c:pt idx="3">
                  <c:v>Q4</c:v>
                </c:pt>
              </c:strCache>
            </c:strRef>
          </c:cat>
          <c:val>
            <c:numRef>
              <c:f>Maternal!$B$149:$E$149</c:f>
              <c:numCache>
                <c:formatCode>0%</c:formatCode>
                <c:ptCount val="4"/>
                <c:pt idx="0">
                  <c:v>4.2999999999999997E-2</c:v>
                </c:pt>
                <c:pt idx="1">
                  <c:v>0.06</c:v>
                </c:pt>
                <c:pt idx="2">
                  <c:v>0.06</c:v>
                </c:pt>
                <c:pt idx="3">
                  <c:v>6.9000000000000006E-2</c:v>
                </c:pt>
              </c:numCache>
            </c:numRef>
          </c:val>
          <c:extLst>
            <c:ext xmlns:c16="http://schemas.microsoft.com/office/drawing/2014/chart" uri="{C3380CC4-5D6E-409C-BE32-E72D297353CC}">
              <c16:uniqueId val="{00000000-8B38-4458-8153-FCCEC200853F}"/>
            </c:ext>
          </c:extLst>
        </c:ser>
        <c:ser>
          <c:idx val="1"/>
          <c:order val="1"/>
          <c:tx>
            <c:strRef>
              <c:f>Maternal!$A$150</c:f>
              <c:strCache>
                <c:ptCount val="1"/>
                <c:pt idx="0">
                  <c:v>2019</c:v>
                </c:pt>
              </c:strCache>
            </c:strRef>
          </c:tx>
          <c:spPr>
            <a:solidFill>
              <a:srgbClr val="CEB032"/>
            </a:solidFill>
            <a:ln w="38100">
              <a:solidFill>
                <a:srgbClr val="CEB03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Maternal!$B$148:$E$148</c:f>
              <c:strCache>
                <c:ptCount val="4"/>
                <c:pt idx="0">
                  <c:v>Q1</c:v>
                </c:pt>
                <c:pt idx="1">
                  <c:v>Q2</c:v>
                </c:pt>
                <c:pt idx="2">
                  <c:v>Q3</c:v>
                </c:pt>
                <c:pt idx="3">
                  <c:v>Q4</c:v>
                </c:pt>
              </c:strCache>
            </c:strRef>
          </c:cat>
          <c:val>
            <c:numRef>
              <c:f>Maternal!$B$150:$E$150</c:f>
              <c:numCache>
                <c:formatCode>0%</c:formatCode>
                <c:ptCount val="4"/>
                <c:pt idx="0">
                  <c:v>7.0999999999999994E-2</c:v>
                </c:pt>
                <c:pt idx="1">
                  <c:v>9.5000000000000001E-2</c:v>
                </c:pt>
                <c:pt idx="2">
                  <c:v>8.5000000000000006E-2</c:v>
                </c:pt>
                <c:pt idx="3">
                  <c:v>8.8000000000000009E-2</c:v>
                </c:pt>
              </c:numCache>
            </c:numRef>
          </c:val>
          <c:extLst>
            <c:ext xmlns:c16="http://schemas.microsoft.com/office/drawing/2014/chart" uri="{C3380CC4-5D6E-409C-BE32-E72D297353CC}">
              <c16:uniqueId val="{00000001-8B38-4458-8153-FCCEC200853F}"/>
            </c:ext>
          </c:extLst>
        </c:ser>
        <c:ser>
          <c:idx val="2"/>
          <c:order val="2"/>
          <c:tx>
            <c:strRef>
              <c:f>Maternal!$A$151</c:f>
              <c:strCache>
                <c:ptCount val="1"/>
                <c:pt idx="0">
                  <c:v>2020</c:v>
                </c:pt>
              </c:strCache>
            </c:strRef>
          </c:tx>
          <c:spPr>
            <a:solidFill>
              <a:srgbClr val="00B050"/>
            </a:solidFill>
            <a:ln w="38100">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Maternal!$B$148:$E$148</c:f>
              <c:strCache>
                <c:ptCount val="4"/>
                <c:pt idx="0">
                  <c:v>Q1</c:v>
                </c:pt>
                <c:pt idx="1">
                  <c:v>Q2</c:v>
                </c:pt>
                <c:pt idx="2">
                  <c:v>Q3</c:v>
                </c:pt>
                <c:pt idx="3">
                  <c:v>Q4</c:v>
                </c:pt>
              </c:strCache>
            </c:strRef>
          </c:cat>
          <c:val>
            <c:numRef>
              <c:f>Maternal!$B$151:$E$151</c:f>
              <c:numCache>
                <c:formatCode>0%</c:formatCode>
                <c:ptCount val="4"/>
                <c:pt idx="0">
                  <c:v>9.6999999999999989E-2</c:v>
                </c:pt>
                <c:pt idx="1">
                  <c:v>0.10099999999999999</c:v>
                </c:pt>
                <c:pt idx="2">
                  <c:v>0.107</c:v>
                </c:pt>
                <c:pt idx="3">
                  <c:v>0.107</c:v>
                </c:pt>
              </c:numCache>
            </c:numRef>
          </c:val>
          <c:extLst>
            <c:ext xmlns:c16="http://schemas.microsoft.com/office/drawing/2014/chart" uri="{C3380CC4-5D6E-409C-BE32-E72D297353CC}">
              <c16:uniqueId val="{00000002-8B38-4458-8153-FCCEC200853F}"/>
            </c:ext>
          </c:extLst>
        </c:ser>
        <c:ser>
          <c:idx val="3"/>
          <c:order val="3"/>
          <c:tx>
            <c:strRef>
              <c:f>Maternal!$A$152</c:f>
              <c:strCache>
                <c:ptCount val="1"/>
                <c:pt idx="0">
                  <c:v>2021</c:v>
                </c:pt>
              </c:strCache>
            </c:strRef>
          </c:tx>
          <c:spPr>
            <a:solidFill>
              <a:srgbClr val="002F6C"/>
            </a:solidFill>
            <a:ln w="38100">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Maternal!$B$148:$E$148</c:f>
              <c:strCache>
                <c:ptCount val="4"/>
                <c:pt idx="0">
                  <c:v>Q1</c:v>
                </c:pt>
                <c:pt idx="1">
                  <c:v>Q2</c:v>
                </c:pt>
                <c:pt idx="2">
                  <c:v>Q3</c:v>
                </c:pt>
                <c:pt idx="3">
                  <c:v>Q4</c:v>
                </c:pt>
              </c:strCache>
            </c:strRef>
          </c:cat>
          <c:val>
            <c:numRef>
              <c:f>Maternal!$B$152:$E$152</c:f>
              <c:numCache>
                <c:formatCode>0%</c:formatCode>
                <c:ptCount val="4"/>
                <c:pt idx="0">
                  <c:v>0.12</c:v>
                </c:pt>
                <c:pt idx="1">
                  <c:v>0.13300000000000001</c:v>
                </c:pt>
                <c:pt idx="2">
                  <c:v>0.13400000000000001</c:v>
                </c:pt>
                <c:pt idx="3">
                  <c:v>0.14499999999999999</c:v>
                </c:pt>
              </c:numCache>
            </c:numRef>
          </c:val>
          <c:extLst>
            <c:ext xmlns:c16="http://schemas.microsoft.com/office/drawing/2014/chart" uri="{C3380CC4-5D6E-409C-BE32-E72D297353CC}">
              <c16:uniqueId val="{00000003-8B38-4458-8153-FCCEC200853F}"/>
            </c:ext>
          </c:extLst>
        </c:ser>
        <c:dLbls>
          <c:dLblPos val="outEnd"/>
          <c:showLegendKey val="0"/>
          <c:showVal val="1"/>
          <c:showCatName val="0"/>
          <c:showSerName val="0"/>
          <c:showPercent val="0"/>
          <c:showBubbleSize val="0"/>
        </c:dLbls>
        <c:gapWidth val="150"/>
        <c:axId val="251082895"/>
        <c:axId val="251083311"/>
      </c:barChart>
      <c:catAx>
        <c:axId val="251082895"/>
        <c:scaling>
          <c:orientation val="minMax"/>
        </c:scaling>
        <c:delete val="0"/>
        <c:axPos val="b"/>
        <c:numFmt formatCode="General" sourceLinked="1"/>
        <c:majorTickMark val="none"/>
        <c:minorTickMark val="out"/>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51083311"/>
        <c:crosses val="autoZero"/>
        <c:auto val="1"/>
        <c:lblAlgn val="ctr"/>
        <c:lblOffset val="100"/>
        <c:noMultiLvlLbl val="0"/>
      </c:catAx>
      <c:valAx>
        <c:axId val="251083311"/>
        <c:scaling>
          <c:orientation val="minMax"/>
          <c:max val="0.5"/>
        </c:scaling>
        <c:delete val="1"/>
        <c:axPos val="l"/>
        <c:numFmt formatCode="0%" sourceLinked="1"/>
        <c:majorTickMark val="none"/>
        <c:minorTickMark val="none"/>
        <c:tickLblPos val="nextTo"/>
        <c:crossAx val="25108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Maternal Deaths</a:t>
            </a:r>
            <a:r>
              <a:rPr lang="en-US" baseline="0" dirty="0"/>
              <a:t> per 100,000 Live Births</a:t>
            </a:r>
            <a:endParaRPr lang="en-US" dirty="0"/>
          </a:p>
        </c:rich>
      </c:tx>
      <c:layout>
        <c:manualLayout>
          <c:xMode val="edge"/>
          <c:yMode val="edge"/>
          <c:x val="0.22787858039484191"/>
          <c:y val="4.320987654320987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DHS</c:v>
                </c:pt>
                <c:pt idx="1">
                  <c:v>MPDSR</c:v>
                </c:pt>
                <c:pt idx="2">
                  <c:v>DHIS2</c:v>
                </c:pt>
              </c:strCache>
            </c:strRef>
          </c:cat>
          <c:val>
            <c:numRef>
              <c:f>Sheet1!$B$2:$B$4</c:f>
              <c:numCache>
                <c:formatCode>General</c:formatCode>
                <c:ptCount val="3"/>
                <c:pt idx="0">
                  <c:v>252</c:v>
                </c:pt>
              </c:numCache>
            </c:numRef>
          </c:val>
          <c:extLst>
            <c:ext xmlns:c16="http://schemas.microsoft.com/office/drawing/2014/chart" uri="{C3380CC4-5D6E-409C-BE32-E72D297353CC}">
              <c16:uniqueId val="{00000000-3EBB-4251-86E9-16CD6C1A9070}"/>
            </c:ext>
          </c:extLst>
        </c:ser>
        <c:ser>
          <c:idx val="1"/>
          <c:order val="1"/>
          <c:tx>
            <c:strRef>
              <c:f>Sheet1!$C$1</c:f>
              <c:strCache>
                <c:ptCount val="1"/>
                <c:pt idx="0">
                  <c:v>2021</c:v>
                </c:pt>
              </c:strCache>
            </c:strRef>
          </c:tx>
          <c:spPr>
            <a:solidFill>
              <a:schemeClr val="accent2"/>
            </a:solidFill>
            <a:ln w="0">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DHS</c:v>
                </c:pt>
                <c:pt idx="1">
                  <c:v>MPDSR</c:v>
                </c:pt>
                <c:pt idx="2">
                  <c:v>DHIS2</c:v>
                </c:pt>
              </c:strCache>
            </c:strRef>
          </c:cat>
          <c:val>
            <c:numRef>
              <c:f>Sheet1!$C$2:$C$4</c:f>
              <c:numCache>
                <c:formatCode>General</c:formatCode>
                <c:ptCount val="3"/>
                <c:pt idx="1">
                  <c:v>129</c:v>
                </c:pt>
                <c:pt idx="2">
                  <c:v>115.8</c:v>
                </c:pt>
              </c:numCache>
            </c:numRef>
          </c:val>
          <c:extLst>
            <c:ext xmlns:c16="http://schemas.microsoft.com/office/drawing/2014/chart" uri="{C3380CC4-5D6E-409C-BE32-E72D297353CC}">
              <c16:uniqueId val="{00000001-3EBB-4251-86E9-16CD6C1A9070}"/>
            </c:ext>
          </c:extLst>
        </c:ser>
        <c:dLbls>
          <c:showLegendKey val="0"/>
          <c:showVal val="0"/>
          <c:showCatName val="0"/>
          <c:showSerName val="0"/>
          <c:showPercent val="0"/>
          <c:showBubbleSize val="0"/>
        </c:dLbls>
        <c:gapWidth val="30"/>
        <c:overlap val="100"/>
        <c:axId val="948017192"/>
        <c:axId val="948018832"/>
      </c:barChart>
      <c:catAx>
        <c:axId val="948017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8018832"/>
        <c:crosses val="autoZero"/>
        <c:auto val="1"/>
        <c:lblAlgn val="ctr"/>
        <c:lblOffset val="100"/>
        <c:noMultiLvlLbl val="0"/>
      </c:catAx>
      <c:valAx>
        <c:axId val="948018832"/>
        <c:scaling>
          <c:orientation val="minMax"/>
        </c:scaling>
        <c:delete val="0"/>
        <c:axPos val="l"/>
        <c:majorGridlines>
          <c:spPr>
            <a:ln w="0"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8017192"/>
        <c:crosses val="autoZero"/>
        <c:crossBetween val="between"/>
      </c:valAx>
      <c:spPr>
        <a:noFill/>
        <a:ln w="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Maternal!$C$346</c:f>
              <c:strCache>
                <c:ptCount val="1"/>
                <c:pt idx="0">
                  <c:v>Target</c:v>
                </c:pt>
              </c:strCache>
            </c:strRef>
          </c:tx>
          <c:spPr>
            <a:ln w="38100" cap="rnd">
              <a:solidFill>
                <a:srgbClr val="002060"/>
              </a:solidFill>
              <a:round/>
            </a:ln>
            <a:effectLst/>
          </c:spPr>
          <c:marker>
            <c:symbol val="circle"/>
            <c:size val="8"/>
            <c:spPr>
              <a:solidFill>
                <a:srgbClr val="002060"/>
              </a:solidFill>
              <a:ln w="9525">
                <a:solidFill>
                  <a:srgbClr val="002060"/>
                </a:solidFill>
              </a:ln>
              <a:effectLst/>
            </c:spPr>
          </c:marker>
          <c:dLbls>
            <c:dLbl>
              <c:idx val="3"/>
              <c:layout>
                <c:manualLayout>
                  <c:x val="-1.02057613168726E-2"/>
                  <c:y val="6.865678554886528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DC9-470D-8656-5DFFCD3F3E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Maternal!$D$345:$G$345</c:f>
              <c:numCache>
                <c:formatCode>General</c:formatCode>
                <c:ptCount val="4"/>
                <c:pt idx="0">
                  <c:v>2018</c:v>
                </c:pt>
                <c:pt idx="1">
                  <c:v>2019</c:v>
                </c:pt>
                <c:pt idx="2">
                  <c:v>2020</c:v>
                </c:pt>
                <c:pt idx="3">
                  <c:v>2021</c:v>
                </c:pt>
              </c:numCache>
            </c:numRef>
          </c:cat>
          <c:val>
            <c:numRef>
              <c:f>Maternal!$D$346:$G$346</c:f>
              <c:numCache>
                <c:formatCode>General</c:formatCode>
                <c:ptCount val="4"/>
                <c:pt idx="0">
                  <c:v>250</c:v>
                </c:pt>
                <c:pt idx="1">
                  <c:v>200</c:v>
                </c:pt>
                <c:pt idx="2">
                  <c:v>150</c:v>
                </c:pt>
                <c:pt idx="3">
                  <c:v>100</c:v>
                </c:pt>
              </c:numCache>
            </c:numRef>
          </c:val>
          <c:smooth val="0"/>
          <c:extLst>
            <c:ext xmlns:c16="http://schemas.microsoft.com/office/drawing/2014/chart" uri="{C3380CC4-5D6E-409C-BE32-E72D297353CC}">
              <c16:uniqueId val="{00000001-8DC9-470D-8656-5DFFCD3F3E6C}"/>
            </c:ext>
          </c:extLst>
        </c:ser>
        <c:ser>
          <c:idx val="1"/>
          <c:order val="1"/>
          <c:tx>
            <c:strRef>
              <c:f>Maternal!$C$347</c:f>
              <c:strCache>
                <c:ptCount val="1"/>
                <c:pt idx="0">
                  <c:v>Achieved</c:v>
                </c:pt>
              </c:strCache>
            </c:strRef>
          </c:tx>
          <c:spPr>
            <a:ln w="41275" cap="rnd">
              <a:solidFill>
                <a:srgbClr val="C00000"/>
              </a:solidFill>
              <a:round/>
            </a:ln>
            <a:effectLst/>
          </c:spPr>
          <c:marker>
            <c:symbol val="circle"/>
            <c:size val="8"/>
            <c:spPr>
              <a:solidFill>
                <a:srgbClr val="C00000"/>
              </a:solidFill>
              <a:ln w="9525">
                <a:solidFill>
                  <a:srgbClr val="C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Maternal!$D$345:$G$345</c:f>
              <c:numCache>
                <c:formatCode>General</c:formatCode>
                <c:ptCount val="4"/>
                <c:pt idx="0">
                  <c:v>2018</c:v>
                </c:pt>
                <c:pt idx="1">
                  <c:v>2019</c:v>
                </c:pt>
                <c:pt idx="2">
                  <c:v>2020</c:v>
                </c:pt>
                <c:pt idx="3">
                  <c:v>2021</c:v>
                </c:pt>
              </c:numCache>
            </c:numRef>
          </c:cat>
          <c:val>
            <c:numRef>
              <c:f>Maternal!$D$347:$G$347</c:f>
              <c:numCache>
                <c:formatCode>General</c:formatCode>
                <c:ptCount val="4"/>
                <c:pt idx="0">
                  <c:v>93.8</c:v>
                </c:pt>
                <c:pt idx="1">
                  <c:v>87.8</c:v>
                </c:pt>
                <c:pt idx="2">
                  <c:v>88.3</c:v>
                </c:pt>
                <c:pt idx="3">
                  <c:v>115.8</c:v>
                </c:pt>
              </c:numCache>
            </c:numRef>
          </c:val>
          <c:smooth val="0"/>
          <c:extLst>
            <c:ext xmlns:c16="http://schemas.microsoft.com/office/drawing/2014/chart" uri="{C3380CC4-5D6E-409C-BE32-E72D297353CC}">
              <c16:uniqueId val="{00000002-8DC9-470D-8656-5DFFCD3F3E6C}"/>
            </c:ext>
          </c:extLst>
        </c:ser>
        <c:dLbls>
          <c:dLblPos val="t"/>
          <c:showLegendKey val="0"/>
          <c:showVal val="1"/>
          <c:showCatName val="0"/>
          <c:showSerName val="0"/>
          <c:showPercent val="0"/>
          <c:showBubbleSize val="0"/>
        </c:dLbls>
        <c:marker val="1"/>
        <c:smooth val="0"/>
        <c:axId val="556381247"/>
        <c:axId val="556377503"/>
      </c:lineChart>
      <c:catAx>
        <c:axId val="556381247"/>
        <c:scaling>
          <c:orientation val="minMax"/>
        </c:scaling>
        <c:delete val="0"/>
        <c:axPos val="b"/>
        <c:numFmt formatCode="General" sourceLinked="1"/>
        <c:majorTickMark val="none"/>
        <c:minorTickMark val="out"/>
        <c:tickLblPos val="nextTo"/>
        <c:spPr>
          <a:noFill/>
          <a:ln w="28575" cap="flat" cmpd="sng" algn="ctr">
            <a:solidFill>
              <a:schemeClr val="accent5">
                <a:lumMod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56377503"/>
        <c:crosses val="autoZero"/>
        <c:auto val="1"/>
        <c:lblAlgn val="ctr"/>
        <c:lblOffset val="100"/>
        <c:noMultiLvlLbl val="0"/>
      </c:catAx>
      <c:valAx>
        <c:axId val="556377503"/>
        <c:scaling>
          <c:orientation val="minMax"/>
        </c:scaling>
        <c:delete val="1"/>
        <c:axPos val="l"/>
        <c:numFmt formatCode="General" sourceLinked="1"/>
        <c:majorTickMark val="none"/>
        <c:minorTickMark val="none"/>
        <c:tickLblPos val="nextTo"/>
        <c:crossAx val="556381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Maternal!$C$944</c:f>
              <c:strCache>
                <c:ptCount val="1"/>
                <c:pt idx="0">
                  <c:v>2020</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Maternal!$D$943:$N$943</c:f>
              <c:strCache>
                <c:ptCount val="11"/>
                <c:pt idx="0">
                  <c:v>Central</c:v>
                </c:pt>
                <c:pt idx="1">
                  <c:v>Copperbelt</c:v>
                </c:pt>
                <c:pt idx="2">
                  <c:v>Eastern</c:v>
                </c:pt>
                <c:pt idx="3">
                  <c:v>Luapula</c:v>
                </c:pt>
                <c:pt idx="4">
                  <c:v>Lusaka</c:v>
                </c:pt>
                <c:pt idx="5">
                  <c:v>UTH Women and Newborn</c:v>
                </c:pt>
                <c:pt idx="6">
                  <c:v>Muchinga</c:v>
                </c:pt>
                <c:pt idx="7">
                  <c:v>Northern</c:v>
                </c:pt>
                <c:pt idx="8">
                  <c:v>Northwestern</c:v>
                </c:pt>
                <c:pt idx="9">
                  <c:v>Southern</c:v>
                </c:pt>
                <c:pt idx="10">
                  <c:v>Western</c:v>
                </c:pt>
              </c:strCache>
            </c:strRef>
          </c:cat>
          <c:val>
            <c:numRef>
              <c:f>Maternal!$D$944:$N$944</c:f>
              <c:numCache>
                <c:formatCode>General</c:formatCode>
                <c:ptCount val="11"/>
                <c:pt idx="0">
                  <c:v>73</c:v>
                </c:pt>
                <c:pt idx="1">
                  <c:v>116</c:v>
                </c:pt>
                <c:pt idx="2">
                  <c:v>51</c:v>
                </c:pt>
                <c:pt idx="3">
                  <c:v>20</c:v>
                </c:pt>
                <c:pt idx="4">
                  <c:v>36</c:v>
                </c:pt>
                <c:pt idx="6">
                  <c:v>41</c:v>
                </c:pt>
                <c:pt idx="7">
                  <c:v>56</c:v>
                </c:pt>
                <c:pt idx="8">
                  <c:v>43</c:v>
                </c:pt>
                <c:pt idx="9">
                  <c:v>49</c:v>
                </c:pt>
                <c:pt idx="10">
                  <c:v>21</c:v>
                </c:pt>
              </c:numCache>
            </c:numRef>
          </c:val>
          <c:extLst>
            <c:ext xmlns:c16="http://schemas.microsoft.com/office/drawing/2014/chart" uri="{C3380CC4-5D6E-409C-BE32-E72D297353CC}">
              <c16:uniqueId val="{00000000-CEE1-47CC-8A1A-75C249C1464A}"/>
            </c:ext>
          </c:extLst>
        </c:ser>
        <c:ser>
          <c:idx val="1"/>
          <c:order val="1"/>
          <c:tx>
            <c:strRef>
              <c:f>Maternal!$C$945</c:f>
              <c:strCache>
                <c:ptCount val="1"/>
                <c:pt idx="0">
                  <c:v>2021</c:v>
                </c:pt>
              </c:strCache>
            </c:strRef>
          </c:tx>
          <c:spPr>
            <a:solidFill>
              <a:srgbClr val="002060"/>
            </a:solidFill>
            <a:ln>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Maternal!$D$943:$N$943</c:f>
              <c:strCache>
                <c:ptCount val="11"/>
                <c:pt idx="0">
                  <c:v>Central</c:v>
                </c:pt>
                <c:pt idx="1">
                  <c:v>Copperbelt</c:v>
                </c:pt>
                <c:pt idx="2">
                  <c:v>Eastern</c:v>
                </c:pt>
                <c:pt idx="3">
                  <c:v>Luapula</c:v>
                </c:pt>
                <c:pt idx="4">
                  <c:v>Lusaka</c:v>
                </c:pt>
                <c:pt idx="5">
                  <c:v>UTH Women and Newborn</c:v>
                </c:pt>
                <c:pt idx="6">
                  <c:v>Muchinga</c:v>
                </c:pt>
                <c:pt idx="7">
                  <c:v>Northern</c:v>
                </c:pt>
                <c:pt idx="8">
                  <c:v>Northwestern</c:v>
                </c:pt>
                <c:pt idx="9">
                  <c:v>Southern</c:v>
                </c:pt>
                <c:pt idx="10">
                  <c:v>Western</c:v>
                </c:pt>
              </c:strCache>
            </c:strRef>
          </c:cat>
          <c:val>
            <c:numRef>
              <c:f>Maternal!$D$945:$N$945</c:f>
              <c:numCache>
                <c:formatCode>General</c:formatCode>
                <c:ptCount val="11"/>
                <c:pt idx="0">
                  <c:v>59</c:v>
                </c:pt>
                <c:pt idx="1">
                  <c:v>101</c:v>
                </c:pt>
                <c:pt idx="2">
                  <c:v>60</c:v>
                </c:pt>
                <c:pt idx="3">
                  <c:v>23</c:v>
                </c:pt>
                <c:pt idx="4">
                  <c:v>71</c:v>
                </c:pt>
                <c:pt idx="5">
                  <c:v>92</c:v>
                </c:pt>
                <c:pt idx="6">
                  <c:v>46</c:v>
                </c:pt>
                <c:pt idx="7">
                  <c:v>74</c:v>
                </c:pt>
                <c:pt idx="8">
                  <c:v>32</c:v>
                </c:pt>
                <c:pt idx="9">
                  <c:v>61</c:v>
                </c:pt>
                <c:pt idx="10">
                  <c:v>37</c:v>
                </c:pt>
              </c:numCache>
            </c:numRef>
          </c:val>
          <c:extLst>
            <c:ext xmlns:c16="http://schemas.microsoft.com/office/drawing/2014/chart" uri="{C3380CC4-5D6E-409C-BE32-E72D297353CC}">
              <c16:uniqueId val="{00000001-CEE1-47CC-8A1A-75C249C1464A}"/>
            </c:ext>
          </c:extLst>
        </c:ser>
        <c:dLbls>
          <c:dLblPos val="outEnd"/>
          <c:showLegendKey val="0"/>
          <c:showVal val="1"/>
          <c:showCatName val="0"/>
          <c:showSerName val="0"/>
          <c:showPercent val="0"/>
          <c:showBubbleSize val="0"/>
        </c:dLbls>
        <c:gapWidth val="219"/>
        <c:overlap val="-27"/>
        <c:axId val="1206250159"/>
        <c:axId val="1206260143"/>
      </c:barChart>
      <c:catAx>
        <c:axId val="1206250159"/>
        <c:scaling>
          <c:orientation val="minMax"/>
        </c:scaling>
        <c:delete val="0"/>
        <c:axPos val="b"/>
        <c:numFmt formatCode="General" sourceLinked="1"/>
        <c:majorTickMark val="none"/>
        <c:minorTickMark val="none"/>
        <c:tickLblPos val="nextTo"/>
        <c:spPr>
          <a:noFill/>
          <a:ln w="25400" cap="flat" cmpd="sng" algn="ctr">
            <a:solidFill>
              <a:schemeClr val="accent5">
                <a:lumMod val="7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1206260143"/>
        <c:crosses val="autoZero"/>
        <c:auto val="1"/>
        <c:lblAlgn val="ctr"/>
        <c:lblOffset val="100"/>
        <c:noMultiLvlLbl val="0"/>
      </c:catAx>
      <c:valAx>
        <c:axId val="1206260143"/>
        <c:scaling>
          <c:orientation val="minMax"/>
        </c:scaling>
        <c:delete val="1"/>
        <c:axPos val="l"/>
        <c:numFmt formatCode="General" sourceLinked="1"/>
        <c:majorTickMark val="none"/>
        <c:minorTickMark val="none"/>
        <c:tickLblPos val="nextTo"/>
        <c:crossAx val="1206250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xVal>
            <c:numRef>
              <c:f>Sheet1!$U$147:$U$153</c:f>
              <c:numCache>
                <c:formatCode>General</c:formatCode>
                <c:ptCount val="7"/>
                <c:pt idx="0">
                  <c:v>2015</c:v>
                </c:pt>
                <c:pt idx="1">
                  <c:v>2016</c:v>
                </c:pt>
                <c:pt idx="2">
                  <c:v>2017</c:v>
                </c:pt>
                <c:pt idx="3">
                  <c:v>2018</c:v>
                </c:pt>
                <c:pt idx="4">
                  <c:v>2019</c:v>
                </c:pt>
                <c:pt idx="5">
                  <c:v>2020</c:v>
                </c:pt>
                <c:pt idx="6">
                  <c:v>2021</c:v>
                </c:pt>
              </c:numCache>
            </c:numRef>
          </c:xVal>
          <c:yVal>
            <c:numRef>
              <c:f>Sheet1!$V$147:$V$153</c:f>
              <c:numCache>
                <c:formatCode>General</c:formatCode>
                <c:ptCount val="7"/>
                <c:pt idx="0">
                  <c:v>788</c:v>
                </c:pt>
                <c:pt idx="1">
                  <c:v>768</c:v>
                </c:pt>
                <c:pt idx="2">
                  <c:v>809</c:v>
                </c:pt>
                <c:pt idx="3">
                  <c:v>788</c:v>
                </c:pt>
                <c:pt idx="4">
                  <c:v>726</c:v>
                </c:pt>
                <c:pt idx="5">
                  <c:v>755</c:v>
                </c:pt>
                <c:pt idx="6">
                  <c:v>707</c:v>
                </c:pt>
              </c:numCache>
            </c:numRef>
          </c:yVal>
          <c:smooth val="1"/>
          <c:extLst>
            <c:ext xmlns:c16="http://schemas.microsoft.com/office/drawing/2014/chart" uri="{C3380CC4-5D6E-409C-BE32-E72D297353CC}">
              <c16:uniqueId val="{00000000-0EE2-448E-BA2A-EC3FD51B692D}"/>
            </c:ext>
          </c:extLst>
        </c:ser>
        <c:dLbls>
          <c:dLblPos val="t"/>
          <c:showLegendKey val="0"/>
          <c:showVal val="1"/>
          <c:showCatName val="0"/>
          <c:showSerName val="0"/>
          <c:showPercent val="0"/>
          <c:showBubbleSize val="0"/>
        </c:dLbls>
        <c:axId val="1639973504"/>
        <c:axId val="1639976832"/>
      </c:scatterChart>
      <c:valAx>
        <c:axId val="1639973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lumMod val="65000"/>
                    <a:lumOff val="35000"/>
                  </a:schemeClr>
                </a:solidFill>
                <a:latin typeface="+mn-lt"/>
                <a:ea typeface="+mn-ea"/>
                <a:cs typeface="+mn-cs"/>
              </a:defRPr>
            </a:pPr>
            <a:endParaRPr lang="en-US"/>
          </a:p>
        </c:txPr>
        <c:crossAx val="1639976832"/>
        <c:crosses val="autoZero"/>
        <c:crossBetween val="midCat"/>
      </c:valAx>
      <c:valAx>
        <c:axId val="1639976832"/>
        <c:scaling>
          <c:orientation val="minMax"/>
          <c:max val="900"/>
          <c:min val="0"/>
        </c:scaling>
        <c:delete val="1"/>
        <c:axPos val="l"/>
        <c:numFmt formatCode="General" sourceLinked="1"/>
        <c:majorTickMark val="out"/>
        <c:minorTickMark val="none"/>
        <c:tickLblPos val="nextTo"/>
        <c:crossAx val="1639973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3/9/2022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dirty="0"/>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3/9/2022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dirty="0"/>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a:t>
            </a:fld>
            <a:endParaRPr lang="en-US" dirty="0"/>
          </a:p>
        </p:txBody>
      </p:sp>
    </p:spTree>
    <p:extLst>
      <p:ext uri="{BB962C8B-B14F-4D97-AF65-F5344CB8AC3E}">
        <p14:creationId xmlns:p14="http://schemas.microsoft.com/office/powerpoint/2010/main" val="285283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Overall slight increase in high risk pregnancies at first ANC since 2018 for each quarter. </a:t>
            </a: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dirty="0"/>
          </a:p>
        </p:txBody>
      </p:sp>
    </p:spTree>
    <p:extLst>
      <p:ext uri="{BB962C8B-B14F-4D97-AF65-F5344CB8AC3E}">
        <p14:creationId xmlns:p14="http://schemas.microsoft.com/office/powerpoint/2010/main" val="96760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numbers of high risk pregnancies increased in Copperbelt, Northern and </a:t>
            </a:r>
            <a:r>
              <a:rPr lang="en-US" sz="1200" dirty="0" err="1"/>
              <a:t>Muchinga</a:t>
            </a:r>
            <a:r>
              <a:rPr lang="en-US" sz="1200" dirty="0"/>
              <a:t> Provinces in 2021</a:t>
            </a:r>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dirty="0"/>
          </a:p>
        </p:txBody>
      </p:sp>
    </p:spTree>
    <p:extLst>
      <p:ext uri="{BB962C8B-B14F-4D97-AF65-F5344CB8AC3E}">
        <p14:creationId xmlns:p14="http://schemas.microsoft.com/office/powerpoint/2010/main" val="126701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DHS Data</a:t>
            </a:r>
          </a:p>
          <a:p>
            <a:pPr marL="342900" indent="-342900">
              <a:buAutoNum type="arabicPlain" startAt="2018"/>
            </a:pPr>
            <a:r>
              <a:rPr lang="en-US" dirty="0"/>
              <a:t> 252 maternal deaths per 100,000 live births</a:t>
            </a:r>
          </a:p>
          <a:p>
            <a:pPr marL="342900" indent="-342900">
              <a:buAutoNum type="arabicPlain" startAt="2018"/>
            </a:pPr>
            <a:endParaRPr lang="en-US" dirty="0"/>
          </a:p>
          <a:p>
            <a:r>
              <a:rPr lang="en-US" dirty="0"/>
              <a:t>MPDSR Data</a:t>
            </a:r>
          </a:p>
          <a:p>
            <a:r>
              <a:rPr lang="en-US" dirty="0"/>
              <a:t>2021 129/100,000</a:t>
            </a:r>
          </a:p>
          <a:p>
            <a:endParaRPr lang="en-US" dirty="0"/>
          </a:p>
          <a:p>
            <a:r>
              <a:rPr lang="en-US" dirty="0"/>
              <a:t>DHIS2</a:t>
            </a:r>
          </a:p>
          <a:p>
            <a:r>
              <a:rPr lang="en-US" dirty="0"/>
              <a:t>2021 116/100,000</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dirty="0"/>
          </a:p>
        </p:txBody>
      </p:sp>
    </p:spTree>
    <p:extLst>
      <p:ext uri="{BB962C8B-B14F-4D97-AF65-F5344CB8AC3E}">
        <p14:creationId xmlns:p14="http://schemas.microsoft.com/office/powerpoint/2010/main" val="3472712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trend toward a decline between 2018 and 2019 and then a slight increase began in the DHIS2 data in 2020 and more so in 2021.</a:t>
            </a:r>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dirty="0"/>
          </a:p>
        </p:txBody>
      </p:sp>
    </p:spTree>
    <p:extLst>
      <p:ext uri="{BB962C8B-B14F-4D97-AF65-F5344CB8AC3E}">
        <p14:creationId xmlns:p14="http://schemas.microsoft.com/office/powerpoint/2010/main" val="104425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dirty="0"/>
          </a:p>
        </p:txBody>
      </p:sp>
    </p:spTree>
    <p:extLst>
      <p:ext uri="{BB962C8B-B14F-4D97-AF65-F5344CB8AC3E}">
        <p14:creationId xmlns:p14="http://schemas.microsoft.com/office/powerpoint/2010/main" val="3912894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indent="0">
              <a:lnSpc>
                <a:spcPct val="90000"/>
              </a:lnSpc>
              <a:spcAft>
                <a:spcPts val="450"/>
              </a:spcAft>
              <a:buFont typeface="Arial" panose="020B0604020202020204" pitchFamily="34" charset="0"/>
              <a:buNone/>
            </a:pPr>
            <a:r>
              <a:rPr lang="en-US" sz="1200" dirty="0"/>
              <a:t>You can see Copperbelt and UTH show the highest numbers of maternal mortality in DHIS2</a:t>
            </a:r>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dirty="0"/>
          </a:p>
        </p:txBody>
      </p:sp>
    </p:spTree>
    <p:extLst>
      <p:ext uri="{BB962C8B-B14F-4D97-AF65-F5344CB8AC3E}">
        <p14:creationId xmlns:p14="http://schemas.microsoft.com/office/powerpoint/2010/main" val="232124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Consistently, Copperbelt and Lusaka/UTH show the highest number of mortality</a:t>
            </a:r>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dirty="0"/>
          </a:p>
        </p:txBody>
      </p:sp>
    </p:spTree>
    <p:extLst>
      <p:ext uri="{BB962C8B-B14F-4D97-AF65-F5344CB8AC3E}">
        <p14:creationId xmlns:p14="http://schemas.microsoft.com/office/powerpoint/2010/main" val="774433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30</a:t>
            </a:fld>
            <a:endParaRPr lang="en-US" dirty="0"/>
          </a:p>
        </p:txBody>
      </p:sp>
    </p:spTree>
    <p:extLst>
      <p:ext uri="{BB962C8B-B14F-4D97-AF65-F5344CB8AC3E}">
        <p14:creationId xmlns:p14="http://schemas.microsoft.com/office/powerpoint/2010/main" val="3688286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31</a:t>
            </a:fld>
            <a:endParaRPr lang="en-US" dirty="0"/>
          </a:p>
        </p:txBody>
      </p:sp>
    </p:spTree>
    <p:extLst>
      <p:ext uri="{BB962C8B-B14F-4D97-AF65-F5344CB8AC3E}">
        <p14:creationId xmlns:p14="http://schemas.microsoft.com/office/powerpoint/2010/main" val="426190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32</a:t>
            </a:fld>
            <a:endParaRPr lang="en-US" dirty="0"/>
          </a:p>
        </p:txBody>
      </p:sp>
    </p:spTree>
    <p:extLst>
      <p:ext uri="{BB962C8B-B14F-4D97-AF65-F5344CB8AC3E}">
        <p14:creationId xmlns:p14="http://schemas.microsoft.com/office/powerpoint/2010/main" val="339699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dirty="0"/>
          </a:p>
        </p:txBody>
      </p:sp>
    </p:spTree>
    <p:extLst>
      <p:ext uri="{BB962C8B-B14F-4D97-AF65-F5344CB8AC3E}">
        <p14:creationId xmlns:p14="http://schemas.microsoft.com/office/powerpoint/2010/main" val="4110471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33</a:t>
            </a:fld>
            <a:endParaRPr lang="en-US" dirty="0"/>
          </a:p>
        </p:txBody>
      </p:sp>
    </p:spTree>
    <p:extLst>
      <p:ext uri="{BB962C8B-B14F-4D97-AF65-F5344CB8AC3E}">
        <p14:creationId xmlns:p14="http://schemas.microsoft.com/office/powerpoint/2010/main" val="1391532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34</a:t>
            </a:fld>
            <a:endParaRPr lang="en-US" dirty="0"/>
          </a:p>
        </p:txBody>
      </p:sp>
    </p:spTree>
    <p:extLst>
      <p:ext uri="{BB962C8B-B14F-4D97-AF65-F5344CB8AC3E}">
        <p14:creationId xmlns:p14="http://schemas.microsoft.com/office/powerpoint/2010/main" val="179203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2021 overall saw fairly consistent numbers with previous years.</a:t>
            </a:r>
          </a:p>
        </p:txBody>
      </p:sp>
      <p:sp>
        <p:nvSpPr>
          <p:cNvPr id="4" name="Slide Number Placeholder 3"/>
          <p:cNvSpPr>
            <a:spLocks noGrp="1"/>
          </p:cNvSpPr>
          <p:nvPr>
            <p:ph type="sldNum" sz="quarter" idx="5"/>
          </p:nvPr>
        </p:nvSpPr>
        <p:spPr/>
        <p:txBody>
          <a:bodyPr/>
          <a:lstStyle/>
          <a:p>
            <a:fld id="{824A558B-E4E9-A94A-B9C1-029E46A76ABA}" type="slidenum">
              <a:rPr lang="en-US" smtClean="0"/>
              <a:t>35</a:t>
            </a:fld>
            <a:endParaRPr lang="en-US" dirty="0"/>
          </a:p>
        </p:txBody>
      </p:sp>
    </p:spTree>
    <p:extLst>
      <p:ext uri="{BB962C8B-B14F-4D97-AF65-F5344CB8AC3E}">
        <p14:creationId xmlns:p14="http://schemas.microsoft.com/office/powerpoint/2010/main" val="190896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Saw increases in Eastern, Northern and </a:t>
            </a:r>
            <a:r>
              <a:rPr lang="en-US" dirty="0" err="1"/>
              <a:t>Luapula</a:t>
            </a:r>
            <a:r>
              <a:rPr lang="en-US" dirty="0"/>
              <a:t> with decreases in North Western, Copperbelt, Lusaka, Southern, and </a:t>
            </a:r>
            <a:r>
              <a:rPr lang="en-US" dirty="0" err="1"/>
              <a:t>Muchinga</a:t>
            </a: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36</a:t>
            </a:fld>
            <a:endParaRPr lang="en-US" dirty="0"/>
          </a:p>
        </p:txBody>
      </p:sp>
    </p:spTree>
    <p:extLst>
      <p:ext uri="{BB962C8B-B14F-4D97-AF65-F5344CB8AC3E}">
        <p14:creationId xmlns:p14="http://schemas.microsoft.com/office/powerpoint/2010/main" val="4290004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37</a:t>
            </a:fld>
            <a:endParaRPr lang="en-US" dirty="0"/>
          </a:p>
        </p:txBody>
      </p:sp>
    </p:spTree>
    <p:extLst>
      <p:ext uri="{BB962C8B-B14F-4D97-AF65-F5344CB8AC3E}">
        <p14:creationId xmlns:p14="http://schemas.microsoft.com/office/powerpoint/2010/main" val="2166039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lnSpc>
                <a:spcPct val="90000"/>
              </a:lnSpc>
              <a:spcAft>
                <a:spcPts val="450"/>
              </a:spcAft>
            </a:pPr>
            <a:r>
              <a:rPr lang="en-US" sz="1200" dirty="0"/>
              <a:t>Northern, </a:t>
            </a:r>
            <a:r>
              <a:rPr lang="en-US" sz="1200" dirty="0" err="1"/>
              <a:t>Muchinga</a:t>
            </a:r>
            <a:r>
              <a:rPr lang="en-US" sz="1200" dirty="0"/>
              <a:t> and Southern all saw an increase in 2021</a:t>
            </a:r>
          </a:p>
        </p:txBody>
      </p:sp>
      <p:sp>
        <p:nvSpPr>
          <p:cNvPr id="4" name="Slide Number Placeholder 3"/>
          <p:cNvSpPr>
            <a:spLocks noGrp="1"/>
          </p:cNvSpPr>
          <p:nvPr>
            <p:ph type="sldNum" sz="quarter" idx="5"/>
          </p:nvPr>
        </p:nvSpPr>
        <p:spPr/>
        <p:txBody>
          <a:bodyPr/>
          <a:lstStyle/>
          <a:p>
            <a:fld id="{824A558B-E4E9-A94A-B9C1-029E46A76ABA}" type="slidenum">
              <a:rPr lang="en-US" smtClean="0"/>
              <a:t>38</a:t>
            </a:fld>
            <a:endParaRPr lang="en-US" dirty="0"/>
          </a:p>
        </p:txBody>
      </p:sp>
    </p:spTree>
    <p:extLst>
      <p:ext uri="{BB962C8B-B14F-4D97-AF65-F5344CB8AC3E}">
        <p14:creationId xmlns:p14="http://schemas.microsoft.com/office/powerpoint/2010/main" val="185444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While this indicator is trending positively, it is still far from national targets.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7</a:t>
            </a:fld>
            <a:endParaRPr lang="en-US" dirty="0"/>
          </a:p>
        </p:txBody>
      </p:sp>
    </p:spTree>
    <p:extLst>
      <p:ext uri="{BB962C8B-B14F-4D97-AF65-F5344CB8AC3E}">
        <p14:creationId xmlns:p14="http://schemas.microsoft.com/office/powerpoint/2010/main" val="51686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864BCAA-F8F2-47AD-AE8E-0572E09D399A}"/>
              </a:ext>
            </a:extLst>
          </p:cNvPr>
          <p:cNvSpPr>
            <a:spLocks noGrp="1"/>
          </p:cNvSpPr>
          <p:nvPr>
            <p:ph type="body" idx="1"/>
          </p:nvPr>
        </p:nvSpPr>
        <p:spPr/>
        <p:txBody>
          <a:bodyPr/>
          <a:lstStyle/>
          <a:p>
            <a:r>
              <a:rPr lang="en-US" dirty="0"/>
              <a:t>Need to keep an eye on Copperbelt which dropped in 2021.  Northern increased.</a:t>
            </a:r>
          </a:p>
        </p:txBody>
      </p:sp>
    </p:spTree>
    <p:extLst>
      <p:ext uri="{BB962C8B-B14F-4D97-AF65-F5344CB8AC3E}">
        <p14:creationId xmlns:p14="http://schemas.microsoft.com/office/powerpoint/2010/main" val="1619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a slight decrease in 2021, particularly in October and November</a:t>
            </a:r>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dirty="0"/>
          </a:p>
        </p:txBody>
      </p:sp>
    </p:spTree>
    <p:extLst>
      <p:ext uri="{BB962C8B-B14F-4D97-AF65-F5344CB8AC3E}">
        <p14:creationId xmlns:p14="http://schemas.microsoft.com/office/powerpoint/2010/main" val="4064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2EB6A319-3929-403E-BC0A-4E9B8FE2F3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4CDC5575-E5CE-4FCD-A8EB-E68F9A5A5D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solidFill>
                <a:srgbClr val="FF0000"/>
              </a:solidFill>
              <a:latin typeface="Gill Sans MT" panose="020B0502020104020203" pitchFamily="34" charset="0"/>
            </a:endParaRPr>
          </a:p>
        </p:txBody>
      </p:sp>
      <p:sp>
        <p:nvSpPr>
          <p:cNvPr id="12292" name="Slide Number Placeholder 3">
            <a:extLst>
              <a:ext uri="{FF2B5EF4-FFF2-40B4-BE49-F238E27FC236}">
                <a16:creationId xmlns:a16="http://schemas.microsoft.com/office/drawing/2014/main" id="{50638DD8-C4AD-4D8D-9867-C2570D071B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2A36583-D771-4F63-99DA-B90DC7A64539}" type="slidenum">
              <a:rPr lang="en-US" altLang="en-US" smtClean="0"/>
              <a:pPr fontAlgn="base">
                <a:spcBef>
                  <a:spcPct val="0"/>
                </a:spcBef>
                <a:spcAft>
                  <a:spcPct val="0"/>
                </a:spcAft>
              </a:pPr>
              <a:t>11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F9740243-C525-4350-98CB-73249F9178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843A625F-A1AC-4CF8-B289-366BDD2745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dirty="0"/>
              <a:t>The target for neonatal mortality for 2021 was at 12 per 1000 live births, perinatal mortality which is a subset of neonatal mortality stands at 15.07 per 1000 total births. Denominator for perinatal mortality is live births plus still births</a:t>
            </a:r>
          </a:p>
        </p:txBody>
      </p:sp>
      <p:sp>
        <p:nvSpPr>
          <p:cNvPr id="14340" name="Slide Number Placeholder 3">
            <a:extLst>
              <a:ext uri="{FF2B5EF4-FFF2-40B4-BE49-F238E27FC236}">
                <a16:creationId xmlns:a16="http://schemas.microsoft.com/office/drawing/2014/main" id="{EF9C7124-46E0-4BE7-977E-80B9AA7F71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D2B8DBF-0AC3-41F5-8673-6BFB90143510}" type="slidenum">
              <a:rPr lang="en-US" altLang="en-US" smtClean="0"/>
              <a:pPr fontAlgn="base">
                <a:spcBef>
                  <a:spcPct val="0"/>
                </a:spcBef>
                <a:spcAft>
                  <a:spcPct val="0"/>
                </a:spcAft>
              </a:pPr>
              <a:t>12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1BBD1C8-9FAF-4383-B808-B08D4F986B3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3DF4E641-B77C-4E57-A31D-3B57654E69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In looking at per province numbers, UTH provides the highest numbers of perinatal mortality.</a:t>
            </a:r>
          </a:p>
        </p:txBody>
      </p:sp>
      <p:sp>
        <p:nvSpPr>
          <p:cNvPr id="16388" name="Slide Number Placeholder 3">
            <a:extLst>
              <a:ext uri="{FF2B5EF4-FFF2-40B4-BE49-F238E27FC236}">
                <a16:creationId xmlns:a16="http://schemas.microsoft.com/office/drawing/2014/main" id="{75AD8288-0C71-4DF9-8C54-F30D7EBA49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F7AC1A-89AD-4391-A2FC-A9797B290724}" type="slidenum">
              <a:rPr lang="en-US" altLang="en-US" smtClean="0"/>
              <a:pPr fontAlgn="base">
                <a:spcBef>
                  <a:spcPct val="0"/>
                </a:spcBef>
                <a:spcAft>
                  <a:spcPct val="0"/>
                </a:spcAft>
              </a:pPr>
              <a:t>13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has been a steady decrease in both iron and folic acid supplements.  There were some issues with stock availability in 2021 as can be seen from the data compared to 2020.</a:t>
            </a:r>
          </a:p>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dirty="0"/>
          </a:p>
        </p:txBody>
      </p:sp>
    </p:spTree>
    <p:extLst>
      <p:ext uri="{BB962C8B-B14F-4D97-AF65-F5344CB8AC3E}">
        <p14:creationId xmlns:p14="http://schemas.microsoft.com/office/powerpoint/2010/main" val="3764165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solidFill>
          <a:schemeClr val="tx1"/>
        </a:solidFill>
        <a:effectLst/>
      </p:bgPr>
    </p:bg>
    <p:spTree>
      <p:nvGrpSpPr>
        <p:cNvPr id="1" name=""/>
        <p:cNvGrpSpPr/>
        <p:nvPr/>
      </p:nvGrpSpPr>
      <p:grpSpPr>
        <a:xfrm>
          <a:off x="0" y="0"/>
          <a:ext cx="0" cy="0"/>
          <a:chOff x="0" y="0"/>
          <a:chExt cx="0" cy="0"/>
        </a:xfrm>
      </p:grpSpPr>
      <p:pic>
        <p:nvPicPr>
          <p:cNvPr id="1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l="2241" b="2241"/>
          <a:stretch/>
        </p:blipFill>
        <p:spPr>
          <a:xfrm>
            <a:off x="152400" y="152399"/>
            <a:ext cx="8839200" cy="6555326"/>
          </a:xfrm>
          <a:prstGeom prst="rect">
            <a:avLst/>
          </a:prstGeom>
          <a:solidFill>
            <a:srgbClr val="CFCDC9"/>
          </a:solidFill>
        </p:spPr>
      </p:pic>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AC54365-C6E1-439A-9B26-7396F5EBA2C4}"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2" name="Title 1"/>
          <p:cNvSpPr>
            <a:spLocks noGrp="1"/>
          </p:cNvSpPr>
          <p:nvPr>
            <p:ph type="ctrTitle" hasCustomPrompt="1"/>
          </p:nvPr>
        </p:nvSpPr>
        <p:spPr>
          <a:xfrm>
            <a:off x="685800" y="2133600"/>
            <a:ext cx="5486400" cy="1600200"/>
          </a:xfrm>
          <a:effectLst>
            <a:outerShdw blurRad="254000" dir="2700000" algn="tl" rotWithShape="0">
              <a:srgbClr val="000000">
                <a:alpha val="20000"/>
              </a:srgbClr>
            </a:outerShdw>
          </a:effectLst>
        </p:spPr>
        <p:txBody>
          <a:bodyPr anchor="b" anchorCtr="0">
            <a:normAutofit/>
          </a:bodyPr>
          <a:lstStyle>
            <a:lvl1pPr>
              <a:defRPr sz="3200">
                <a:solidFill>
                  <a:schemeClr val="bg1"/>
                </a:solidFill>
              </a:defRPr>
            </a:lvl1pPr>
          </a:lstStyle>
          <a:p>
            <a:r>
              <a:rPr lang="en-US" dirty="0"/>
              <a:t>CLICK TO EDIT MASTER TITLE STYLE</a:t>
            </a:r>
          </a:p>
        </p:txBody>
      </p:sp>
      <p:sp>
        <p:nvSpPr>
          <p:cNvPr id="13"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4" name="Straight Connector 13"/>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
        <p:nvSpPr>
          <p:cNvPr id="18" name="Rounded Rectangle 17"/>
          <p:cNvSpPr/>
          <p:nvPr userDrawn="1"/>
        </p:nvSpPr>
        <p:spPr>
          <a:xfrm>
            <a:off x="5159633" y="3726360"/>
            <a:ext cx="3396734" cy="2739509"/>
          </a:xfrm>
          <a:prstGeom prst="roundRect">
            <a:avLst>
              <a:gd name="adj" fmla="val 4893"/>
            </a:avLst>
          </a:prstGeom>
          <a:solidFill>
            <a:schemeClr val="bg1">
              <a:alpha val="80000"/>
            </a:schemeClr>
          </a:solidFill>
          <a:ln w="6350">
            <a:solidFill>
              <a:srgbClr val="6C6463"/>
            </a:solidFill>
          </a:ln>
          <a:effectLst/>
        </p:spPr>
        <p:style>
          <a:lnRef idx="1">
            <a:schemeClr val="accent1"/>
          </a:lnRef>
          <a:fillRef idx="3">
            <a:schemeClr val="accent1"/>
          </a:fillRef>
          <a:effectRef idx="2">
            <a:schemeClr val="accent1"/>
          </a:effectRef>
          <a:fontRef idx="minor">
            <a:schemeClr val="lt1"/>
          </a:fontRef>
        </p:style>
        <p:txBody>
          <a:bodyPr wrap="square" lIns="91440" tIns="137160" rIns="182880" bIns="137160" rtlCol="0" anchor="ctr">
            <a:spAutoFit/>
          </a:bodyPr>
          <a:lstStyle/>
          <a:p>
            <a:pPr marL="58737" indent="0">
              <a:spcAft>
                <a:spcPts val="600"/>
              </a:spcAft>
              <a:buFontTx/>
              <a:buNone/>
            </a:pPr>
            <a:r>
              <a:rPr lang="en-US" sz="1000" dirty="0">
                <a:solidFill>
                  <a:schemeClr val="tx1"/>
                </a:solidFill>
              </a:rPr>
              <a:t>To change this cover photo: </a:t>
            </a:r>
          </a:p>
          <a:p>
            <a:pPr marL="171450" indent="-112713">
              <a:spcAft>
                <a:spcPts val="600"/>
              </a:spcAft>
              <a:buFont typeface="Arial"/>
              <a:buChar char="•"/>
            </a:pPr>
            <a:r>
              <a:rPr lang="en-US" sz="1000" dirty="0">
                <a:solidFill>
                  <a:schemeClr val="tx1"/>
                </a:solidFill>
              </a:rPr>
              <a:t>Click on View &gt; Slide Master.</a:t>
            </a:r>
          </a:p>
          <a:p>
            <a:pPr marL="171450" indent="-112713">
              <a:spcAft>
                <a:spcPts val="600"/>
              </a:spcAft>
              <a:buFont typeface="Arial"/>
              <a:buChar char="•"/>
            </a:pPr>
            <a:r>
              <a:rPr lang="en-US" sz="1000" dirty="0">
                <a:solidFill>
                  <a:schemeClr val="tx1"/>
                </a:solidFill>
              </a:rPr>
              <a:t>Right</a:t>
            </a:r>
            <a:r>
              <a:rPr lang="en-US" sz="1000" baseline="0" dirty="0">
                <a:solidFill>
                  <a:schemeClr val="tx1"/>
                </a:solidFill>
              </a:rPr>
              <a:t> c</a:t>
            </a:r>
            <a:r>
              <a:rPr lang="en-US" sz="1000" dirty="0">
                <a:solidFill>
                  <a:schemeClr val="tx1"/>
                </a:solidFill>
              </a:rPr>
              <a:t>lick on this photo</a:t>
            </a:r>
            <a:r>
              <a:rPr lang="en-US" sz="1000" baseline="0" dirty="0">
                <a:solidFill>
                  <a:schemeClr val="tx1"/>
                </a:solidFill>
              </a:rPr>
              <a:t> &gt; Change Picture… &gt; Choose a Picture &gt; Insert.</a:t>
            </a:r>
            <a:endParaRPr lang="en-US" sz="1000" dirty="0">
              <a:solidFill>
                <a:schemeClr val="tx1"/>
              </a:solidFill>
            </a:endParaRPr>
          </a:p>
          <a:p>
            <a:pPr marL="171450" indent="-112713">
              <a:spcAft>
                <a:spcPts val="600"/>
              </a:spcAft>
              <a:buFont typeface="Arial"/>
              <a:buChar char="•"/>
            </a:pPr>
            <a:r>
              <a:rPr lang="en-US" sz="1000" dirty="0">
                <a:solidFill>
                  <a:schemeClr val="tx1"/>
                </a:solidFill>
              </a:rPr>
              <a:t>Click on Picture Tools tab &gt; Crop &gt; drag straight cropping handles to inside edges of white frame. You can resize the photo within shape, while locking the photo’s aspect ratio, by holding shift key and dragging the photo’s round corner handle. You can also use the mouse to drag the photo to desired position within the shape. Click outside the photo.</a:t>
            </a:r>
          </a:p>
          <a:p>
            <a:pPr marL="171450" indent="-112713">
              <a:spcAft>
                <a:spcPts val="600"/>
              </a:spcAft>
              <a:buFont typeface="Arial"/>
              <a:buChar char="•"/>
            </a:pPr>
            <a:r>
              <a:rPr lang="en-US" sz="1000" dirty="0">
                <a:solidFill>
                  <a:schemeClr val="tx1"/>
                </a:solidFill>
              </a:rPr>
              <a:t>Add photo credit to the text box at top right of page.</a:t>
            </a:r>
          </a:p>
          <a:p>
            <a:pPr marL="171450" indent="-112713">
              <a:spcAft>
                <a:spcPts val="600"/>
              </a:spcAft>
              <a:buFont typeface="Arial"/>
              <a:buChar char="•"/>
            </a:pPr>
            <a:r>
              <a:rPr lang="en-US" sz="1000" dirty="0">
                <a:solidFill>
                  <a:schemeClr val="tx1"/>
                </a:solidFill>
              </a:rPr>
              <a:t>Delete this instruction text box.</a:t>
            </a:r>
          </a:p>
        </p:txBody>
      </p:sp>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BA598EBA-004E-4FA6-B75F-3D55A450F9AD}"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69214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2CE3D08D-DD4C-44C4-B696-D5BEBDCB408E}"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47714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7D9BB625-6C1D-4124-804D-80432F01B406}"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2540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White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BCC9AB46-A01B-4C41-893C-12E35F86304D}"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34146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BB40659-F956-452F-A9AF-46E4A196F836}"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26203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White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0DF97EE6-17A0-42A3-9A1F-3CBE69823FAC}"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2227900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pic>
        <p:nvPicPr>
          <p:cNvPr id="10"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00" y="126997"/>
            <a:ext cx="8839200" cy="6578603"/>
          </a:xfrm>
          <a:prstGeom prst="rect">
            <a:avLst/>
          </a:prstGeom>
        </p:spPr>
      </p:pic>
      <p:sp>
        <p:nvSpPr>
          <p:cNvPr id="5"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6"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662B67-7AD2-4EB5-9411-B513CE0CA758}" type="datetime1">
              <a:rPr lang="en-US" smtClean="0"/>
              <a:t>3/9/2022</a:t>
            </a:fld>
            <a:endParaRPr lang="en-US" dirty="0"/>
          </a:p>
        </p:txBody>
      </p:sp>
      <p:sp>
        <p:nvSpPr>
          <p:cNvPr id="8"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sp>
        <p:nvSpPr>
          <p:cNvPr id="16" name="Subtitle 2"/>
          <p:cNvSpPr>
            <a:spLocks noGrp="1"/>
          </p:cNvSpPr>
          <p:nvPr>
            <p:ph type="subTitle" idx="1" hasCustomPrompt="1"/>
          </p:nvPr>
        </p:nvSpPr>
        <p:spPr>
          <a:xfrm>
            <a:off x="685800" y="4114800"/>
            <a:ext cx="3429000" cy="1600200"/>
          </a:xfrm>
          <a:effectLst>
            <a:outerShdw blurRad="254000" dir="5400000" algn="tl" rotWithShape="0">
              <a:srgbClr val="000000">
                <a:alpha val="40000"/>
              </a:srgbClr>
            </a:outerShdw>
          </a:effectLst>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7" name="Straight Connector 16"/>
          <p:cNvCxnSpPr/>
          <p:nvPr userDrawn="1"/>
        </p:nvCxnSpPr>
        <p:spPr>
          <a:xfrm>
            <a:off x="762000" y="3886200"/>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Full Blue">
    <p:bg>
      <p:bgPr>
        <a:solidFill>
          <a:srgbClr val="002F6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p:spPr>
      </p:pic>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657F2A6E-E0A6-4D04-9F08-3217CBCC3124}"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45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 Full Blue">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FB77A07B-DFF8-406C-AD58-5F5431A8B0C1}" type="datetime1">
              <a:rPr lang="en-US" smtClean="0"/>
              <a:t>3/9/2022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293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84612A3-2BEF-4349-8F38-5952BE66CBA9}"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729899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504901D2-5E69-44C8-9214-5E884C79D22A}"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Title 1"/>
          <p:cNvSpPr>
            <a:spLocks noGrp="1"/>
          </p:cNvSpPr>
          <p:nvPr>
            <p:ph type="ctrTitle" hasCustomPrompt="1"/>
          </p:nvPr>
        </p:nvSpPr>
        <p:spPr>
          <a:xfrm>
            <a:off x="685800" y="2133600"/>
            <a:ext cx="5486400" cy="1600200"/>
          </a:xfrm>
        </p:spPr>
        <p:txBody>
          <a:bodyPr anchor="b" anchorCtr="0">
            <a:normAutofit/>
          </a:bodyPr>
          <a:lstStyle>
            <a:lvl1pPr>
              <a:defRPr sz="3200">
                <a:solidFill>
                  <a:srgbClr val="FFFFFF"/>
                </a:solidFill>
              </a:defRPr>
            </a:lvl1pPr>
          </a:lstStyle>
          <a:p>
            <a:r>
              <a:rPr lang="en-US" dirty="0"/>
              <a:t>CLICK TO EDIT MASTER TITLE STYLE</a:t>
            </a:r>
          </a:p>
        </p:txBody>
      </p:sp>
      <p:sp>
        <p:nvSpPr>
          <p:cNvPr id="15" name="Subtitle 2"/>
          <p:cNvSpPr>
            <a:spLocks noGrp="1"/>
          </p:cNvSpPr>
          <p:nvPr>
            <p:ph type="subTitle" idx="1" hasCustomPrompt="1"/>
          </p:nvPr>
        </p:nvSpPr>
        <p:spPr>
          <a:xfrm>
            <a:off x="685800" y="4114800"/>
            <a:ext cx="3429000" cy="16002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16" name="Straight Connector 15"/>
          <p:cNvCxnSpPr/>
          <p:nvPr userDrawn="1"/>
        </p:nvCxnSpPr>
        <p:spPr>
          <a:xfrm>
            <a:off x="762000" y="3886200"/>
            <a:ext cx="320040"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22" y="685800"/>
            <a:ext cx="1813366" cy="544010"/>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Gray 2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71A47A26-0E43-43F6-BD79-B04555B736CF}"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41210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6238B8AE-7174-4787-9BF2-8DDB592481F8}"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2263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Gray 1 Content + Bottom Photo">
    <p:bg>
      <p:bgPr>
        <a:solidFill>
          <a:srgbClr val="E7E7E5"/>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F2C9CB21-28C1-4BB9-83B8-FDC0866EEB73}"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84838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0580A237-FF68-4CF4-AF99-F792A14840FF}"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6824639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CD71B9C8-3F75-4383-AC21-4702573BC192}"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387936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White 1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5203A3A5-F6D5-4C07-ABC9-29653BF1A445}"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304231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White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p:cNvSpPr>
          <p:nvPr>
            <p:ph type="dt" sz="half" idx="10"/>
          </p:nvPr>
        </p:nvSpPr>
        <p:spPr/>
        <p:txBody>
          <a:bodyPr/>
          <a:lstStyle>
            <a:lvl1pPr>
              <a:defRPr>
                <a:solidFill>
                  <a:srgbClr val="6C6463"/>
                </a:solidFill>
              </a:defRPr>
            </a:lvl1pPr>
          </a:lstStyle>
          <a:p>
            <a:fld id="{CF45C038-D348-4EEC-9321-0A91517B58B6}"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97511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ue/White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DD8C8AFA-4C7F-478F-9AFE-EDE2CB6A956F}"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7666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White 1 Content + Bottom Photo">
    <p:bg>
      <p:bgPr>
        <a:solidFill>
          <a:schemeClr val="bg1"/>
        </a:solidFill>
        <a:effectLst/>
      </p:bgPr>
    </p:bg>
    <p:spTree>
      <p:nvGrpSpPr>
        <p:cNvPr id="1" name=""/>
        <p:cNvGrpSpPr/>
        <p:nvPr/>
      </p:nvGrpSpPr>
      <p:grpSpPr>
        <a:xfrm>
          <a:off x="0" y="0"/>
          <a:ext cx="0" cy="0"/>
          <a:chOff x="0" y="0"/>
          <a:chExt cx="0" cy="0"/>
        </a:xfrm>
      </p:grpSpPr>
      <p:sp>
        <p:nvSpPr>
          <p:cNvPr id="15" name="Picture Placeholder 3"/>
          <p:cNvSpPr>
            <a:spLocks noGrp="1"/>
          </p:cNvSpPr>
          <p:nvPr>
            <p:ph type="pic" sz="quarter" idx="10" hasCustomPrompt="1"/>
          </p:nvPr>
        </p:nvSpPr>
        <p:spPr>
          <a:xfrm>
            <a:off x="152400" y="3429000"/>
            <a:ext cx="8839200" cy="32766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16"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CC5128C9-9DCF-47C2-8240-F05B33AF605F}"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3125104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ue/White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9DE0A45C-80B3-4F65-A081-7AC289D0909A}"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0"/>
            <a:ext cx="3657600" cy="41148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0067B9"/>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179674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827782"/>
            <a:ext cx="5486400" cy="1077218"/>
          </a:xfrm>
        </p:spPr>
        <p:txBody>
          <a:bodyPr wrap="square" anchor="t" anchorCtr="0">
            <a:spAutoFit/>
          </a:bodyPr>
          <a:lstStyle>
            <a:lvl1pPr>
              <a:defRPr sz="3200">
                <a:solidFill>
                  <a:srgbClr val="FFFF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rgbClr val="FFFFFF"/>
                </a:solidFill>
              </a:defRPr>
            </a:lvl1pPr>
          </a:lstStyle>
          <a:p>
            <a:fld id="{A7AAC2B8-19D9-4BC9-9BE0-E718AAEE18C0}" type="datetime1">
              <a:rPr lang="en-US" smtClean="0"/>
              <a:t>3/9/2022</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a:t>FOOTER GOES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42782948-4DBE-204D-AB9E-B65E067054AE}"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2285" y="5943600"/>
            <a:ext cx="1524000" cy="457200"/>
          </a:xfrm>
          <a:prstGeom prst="rect">
            <a:avLst/>
          </a:prstGeom>
        </p:spPr>
      </p:pic>
      <p:cxnSp>
        <p:nvCxnSpPr>
          <p:cNvPr id="7" name="Straight Connector 6"/>
          <p:cNvCxnSpPr/>
          <p:nvPr userDrawn="1"/>
        </p:nvCxnSpPr>
        <p:spPr>
          <a:xfrm>
            <a:off x="746760" y="990600"/>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ue/White Title + Lef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4133AC67-963C-4D73-9F6C-00A27B2F2F8B}"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0067B9"/>
                </a:solidFill>
              </a:defRPr>
            </a:lvl1pPr>
          </a:lstStyle>
          <a:p>
            <a:r>
              <a:rPr lang="en-US" dirty="0"/>
              <a:t>CLICK TO EDIT MASTER TITLE STYLE</a:t>
            </a:r>
          </a:p>
        </p:txBody>
      </p:sp>
    </p:spTree>
    <p:extLst>
      <p:ext uri="{BB962C8B-B14F-4D97-AF65-F5344CB8AC3E}">
        <p14:creationId xmlns:p14="http://schemas.microsoft.com/office/powerpoint/2010/main" val="1447383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1E51-D9FD-468E-A338-349BC2007C8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ZA"/>
          </a:p>
        </p:txBody>
      </p:sp>
      <p:sp>
        <p:nvSpPr>
          <p:cNvPr id="3" name="Subtitle 2">
            <a:extLst>
              <a:ext uri="{FF2B5EF4-FFF2-40B4-BE49-F238E27FC236}">
                <a16:creationId xmlns:a16="http://schemas.microsoft.com/office/drawing/2014/main" id="{EA6B743D-8329-4A36-ADF5-8B17E07F89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617D1BD6-09E1-4E3C-861F-CF4266CA1A41}"/>
              </a:ext>
            </a:extLst>
          </p:cNvPr>
          <p:cNvSpPr>
            <a:spLocks noGrp="1"/>
          </p:cNvSpPr>
          <p:nvPr>
            <p:ph type="dt" sz="half" idx="10"/>
          </p:nvPr>
        </p:nvSpPr>
        <p:spPr/>
        <p:txBody>
          <a:bodyPr/>
          <a:lstStyle/>
          <a:p>
            <a:fld id="{13C80EDF-138E-42BF-AE62-F20E6AF07407}" type="datetime1">
              <a:rPr lang="en-US" smtClean="0"/>
              <a:t>3/9/2022</a:t>
            </a:fld>
            <a:endParaRPr lang="en-ZA" dirty="0"/>
          </a:p>
        </p:txBody>
      </p:sp>
      <p:sp>
        <p:nvSpPr>
          <p:cNvPr id="5" name="Footer Placeholder 4">
            <a:extLst>
              <a:ext uri="{FF2B5EF4-FFF2-40B4-BE49-F238E27FC236}">
                <a16:creationId xmlns:a16="http://schemas.microsoft.com/office/drawing/2014/main" id="{38772562-529A-4D7E-9D42-74DAC0A53739}"/>
              </a:ext>
            </a:extLst>
          </p:cNvPr>
          <p:cNvSpPr>
            <a:spLocks noGrp="1"/>
          </p:cNvSpPr>
          <p:nvPr>
            <p:ph type="ftr" sz="quarter" idx="11"/>
          </p:nvPr>
        </p:nvSpPr>
        <p:spPr/>
        <p:txBody>
          <a:bodyPr/>
          <a:lstStyle/>
          <a:p>
            <a:r>
              <a:rPr lang="en-ZA" dirty="0"/>
              <a:t>FOOTER GOES HERE</a:t>
            </a:r>
          </a:p>
        </p:txBody>
      </p:sp>
      <p:sp>
        <p:nvSpPr>
          <p:cNvPr id="6" name="Slide Number Placeholder 5">
            <a:extLst>
              <a:ext uri="{FF2B5EF4-FFF2-40B4-BE49-F238E27FC236}">
                <a16:creationId xmlns:a16="http://schemas.microsoft.com/office/drawing/2014/main" id="{E154759C-51CD-49C3-AA01-F52622D11BA5}"/>
              </a:ext>
            </a:extLst>
          </p:cNvPr>
          <p:cNvSpPr>
            <a:spLocks noGrp="1"/>
          </p:cNvSpPr>
          <p:nvPr>
            <p:ph type="sldNum" sz="quarter" idx="12"/>
          </p:nvPr>
        </p:nvSpPr>
        <p:spPr/>
        <p:txBody>
          <a:bodyPr/>
          <a:lstStyle/>
          <a:p>
            <a:fld id="{C2F969A5-6CC6-4CD5-89C9-ABA8C718E66E}" type="slidenum">
              <a:rPr lang="en-ZA" smtClean="0"/>
              <a:t>‹#›</a:t>
            </a:fld>
            <a:endParaRPr lang="en-ZA" dirty="0"/>
          </a:p>
        </p:txBody>
      </p:sp>
    </p:spTree>
    <p:extLst>
      <p:ext uri="{BB962C8B-B14F-4D97-AF65-F5344CB8AC3E}">
        <p14:creationId xmlns:p14="http://schemas.microsoft.com/office/powerpoint/2010/main" val="4235281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A6F23C2-0EE2-41E1-8F2A-AD923870A1DE}"/>
              </a:ext>
            </a:extLst>
          </p:cNvPr>
          <p:cNvSpPr>
            <a:spLocks noGrp="1"/>
          </p:cNvSpPr>
          <p:nvPr>
            <p:ph type="dt" sz="half" idx="10"/>
          </p:nvPr>
        </p:nvSpPr>
        <p:spPr/>
        <p:txBody>
          <a:bodyPr/>
          <a:lstStyle>
            <a:lvl1pPr>
              <a:defRPr/>
            </a:lvl1pPr>
          </a:lstStyle>
          <a:p>
            <a:pPr>
              <a:defRPr/>
            </a:pPr>
            <a:fld id="{DA4441DE-6C17-47EA-8D48-EC3243005649}" type="datetimeFigureOut">
              <a:rPr lang="en-US"/>
              <a:pPr>
                <a:defRPr/>
              </a:pPr>
              <a:t>3/9/2022</a:t>
            </a:fld>
            <a:endParaRPr lang="en-US"/>
          </a:p>
        </p:txBody>
      </p:sp>
      <p:sp>
        <p:nvSpPr>
          <p:cNvPr id="3" name="Footer Placeholder 4">
            <a:extLst>
              <a:ext uri="{FF2B5EF4-FFF2-40B4-BE49-F238E27FC236}">
                <a16:creationId xmlns:a16="http://schemas.microsoft.com/office/drawing/2014/main" id="{D7402287-E94C-44B5-B6D2-8B0DF5C6AC7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ED645CC7-BFF5-4E8D-BE04-806757E263AC}"/>
              </a:ext>
            </a:extLst>
          </p:cNvPr>
          <p:cNvSpPr>
            <a:spLocks noGrp="1"/>
          </p:cNvSpPr>
          <p:nvPr>
            <p:ph type="sldNum" sz="quarter" idx="12"/>
          </p:nvPr>
        </p:nvSpPr>
        <p:spPr/>
        <p:txBody>
          <a:bodyPr/>
          <a:lstStyle>
            <a:lvl1pPr>
              <a:defRPr/>
            </a:lvl1pPr>
          </a:lstStyle>
          <a:p>
            <a:pPr>
              <a:defRPr/>
            </a:pPr>
            <a:fld id="{34A02DE0-840F-49FE-B79F-B97BA35AF00C}" type="slidenum">
              <a:rPr lang="en-US"/>
              <a:pPr>
                <a:defRPr/>
              </a:pPr>
              <a:t>‹#›</a:t>
            </a:fld>
            <a:endParaRPr lang="en-US"/>
          </a:p>
        </p:txBody>
      </p:sp>
    </p:spTree>
    <p:extLst>
      <p:ext uri="{BB962C8B-B14F-4D97-AF65-F5344CB8AC3E}">
        <p14:creationId xmlns:p14="http://schemas.microsoft.com/office/powerpoint/2010/main" val="2468502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460FA71-7DC8-4615-82D0-3FBD2C6D5C97}" type="datetimeFigureOut">
              <a:rPr lang="en-GB" smtClean="0"/>
              <a:t>09/03/2022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C283EEA-E8AD-4BA3-ABC5-4B80756393F6}" type="slidenum">
              <a:rPr lang="en-GB" smtClean="0"/>
              <a:t>‹#›</a:t>
            </a:fld>
            <a:endParaRPr lang="en-GB"/>
          </a:p>
        </p:txBody>
      </p:sp>
    </p:spTree>
    <p:extLst>
      <p:ext uri="{BB962C8B-B14F-4D97-AF65-F5344CB8AC3E}">
        <p14:creationId xmlns:p14="http://schemas.microsoft.com/office/powerpoint/2010/main" val="1956959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772400" cy="4572000"/>
          </a:xfrm>
        </p:spPr>
        <p:txBody>
          <a:bodyPr/>
          <a:lstStyle/>
          <a:p>
            <a:pPr lvl="0"/>
            <a:r>
              <a:rPr lang="en-US"/>
              <a:t>Click to edit Master text styles</a:t>
            </a:r>
          </a:p>
          <a:p>
            <a:pPr lvl="1"/>
            <a:r>
              <a:rPr lang="en-US"/>
              <a:t>Second level</a:t>
            </a:r>
          </a:p>
        </p:txBody>
      </p:sp>
      <p:sp>
        <p:nvSpPr>
          <p:cNvPr id="8"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30327A02-295F-41B6-894D-9BE56C6190A1}" type="datetime1">
              <a:rPr lang="en-US" smtClean="0"/>
              <a:t>3/9/2022</a:t>
            </a:fld>
            <a:endParaRPr lang="en-US" dirty="0"/>
          </a:p>
        </p:txBody>
      </p:sp>
      <p:sp>
        <p:nvSpPr>
          <p:cNvPr id="9"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dirty="0"/>
              <a:t>FOOTER GOES HERE</a:t>
            </a:r>
          </a:p>
        </p:txBody>
      </p:sp>
      <p:sp>
        <p:nvSpPr>
          <p:cNvPr id="10"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1"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111609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38096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600200"/>
            <a:ext cx="38103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A67E8054-8A80-4D4D-B1C0-0029880D6B17}"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10"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600200"/>
            <a:ext cx="2514296"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lvl1pPr>
              <a:defRPr>
                <a:solidFill>
                  <a:srgbClr val="6C6463"/>
                </a:solidFill>
              </a:defRPr>
            </a:lvl1pPr>
          </a:lstStyle>
          <a:p>
            <a:fld id="{0B82B54F-4DC0-4B63-92E5-A9DA72A3D959}" type="datetime1">
              <a:rPr lang="en-US" smtClean="0"/>
              <a:t>3/9/2022</a:t>
            </a:fld>
            <a:endParaRPr lang="en-US" dirty="0"/>
          </a:p>
        </p:txBody>
      </p:sp>
      <p:sp>
        <p:nvSpPr>
          <p:cNvPr id="6" name="Footer Placeholder 5"/>
          <p:cNvSpPr>
            <a:spLocks noGrp="1"/>
          </p:cNvSpPr>
          <p:nvPr>
            <p:ph type="ftr" sz="quarter" idx="11"/>
          </p:nvPr>
        </p:nvSpPr>
        <p:spPr/>
        <p:txBody>
          <a:bodyPr/>
          <a:lstStyle>
            <a:lvl1pPr>
              <a:defRPr>
                <a:solidFill>
                  <a:srgbClr val="6C6463"/>
                </a:solidFill>
              </a:defRPr>
            </a:lvl1pPr>
          </a:lstStyle>
          <a:p>
            <a:r>
              <a:rPr lang="en-US" dirty="0"/>
              <a:t>FOOTER GOES HERE</a:t>
            </a:r>
          </a:p>
        </p:txBody>
      </p:sp>
      <p:sp>
        <p:nvSpPr>
          <p:cNvPr id="7" name="Slide Number Placeholder 6"/>
          <p:cNvSpPr>
            <a:spLocks noGrp="1"/>
          </p:cNvSpPr>
          <p:nvPr>
            <p:ph type="sldNum" sz="quarter" idx="12"/>
          </p:nvPr>
        </p:nvSpPr>
        <p:spPr/>
        <p:txBody>
          <a:bodyPr/>
          <a:lstStyle>
            <a:lvl1pPr>
              <a:defRPr>
                <a:solidFill>
                  <a:srgbClr val="6C6463"/>
                </a:solidFill>
              </a:defRPr>
            </a:lvl1pPr>
          </a:lstStyle>
          <a:p>
            <a:fld id="{42782948-4DBE-204D-AB9E-B65E067054AE}" type="slidenum">
              <a:rPr lang="en-US" smtClean="0"/>
              <a:pPr/>
              <a:t>‹#›</a:t>
            </a:fld>
            <a:endParaRPr lang="en-US" dirty="0"/>
          </a:p>
        </p:txBody>
      </p:sp>
      <p:sp>
        <p:nvSpPr>
          <p:cNvPr id="9"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0" name="Content Placeholder 3"/>
          <p:cNvSpPr>
            <a:spLocks noGrp="1"/>
          </p:cNvSpPr>
          <p:nvPr>
            <p:ph sz="half" idx="13"/>
          </p:nvPr>
        </p:nvSpPr>
        <p:spPr>
          <a:xfrm>
            <a:off x="3314548" y="1600200"/>
            <a:ext cx="2514904" cy="4572000"/>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96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3429000"/>
            <a:ext cx="8839200" cy="3276600"/>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3" name="Content Placeholder 2"/>
          <p:cNvSpPr>
            <a:spLocks noGrp="1"/>
          </p:cNvSpPr>
          <p:nvPr>
            <p:ph idx="1"/>
          </p:nvPr>
        </p:nvSpPr>
        <p:spPr>
          <a:xfrm>
            <a:off x="685800" y="1600200"/>
            <a:ext cx="7772400" cy="16002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7D2B3371-50FB-4580-8F0B-959F96D66CFC}" type="datetime1">
              <a:rPr lang="en-US" smtClean="0"/>
              <a:t>3/9/2022</a:t>
            </a:fld>
            <a:endParaRPr lang="en-US" dirty="0"/>
          </a:p>
        </p:txBody>
      </p:sp>
      <p:sp>
        <p:nvSpPr>
          <p:cNvPr id="10" name="Footer Placeholder 4"/>
          <p:cNvSpPr>
            <a:spLocks noGrp="1"/>
          </p:cNvSpPr>
          <p:nvPr>
            <p:ph type="ftr" sz="quarter" idx="3"/>
          </p:nvPr>
        </p:nvSpPr>
        <p:spPr>
          <a:xfrm>
            <a:off x="3124200" y="6520934"/>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dirty="0"/>
              <a:t>FOOTER GOES HERE</a:t>
            </a:r>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3" name="Title 1"/>
          <p:cNvSpPr>
            <a:spLocks noGrp="1"/>
          </p:cNvSpPr>
          <p:nvPr>
            <p:ph type="title" hasCustomPrompt="1"/>
          </p:nvPr>
        </p:nvSpPr>
        <p:spPr>
          <a:xfrm>
            <a:off x="686104" y="457200"/>
            <a:ext cx="7772400" cy="914400"/>
          </a:xfrm>
        </p:spPr>
        <p:txBody>
          <a:bodyPr anchor="b" anchorCtr="0">
            <a:spAutoFit/>
          </a:bodyPr>
          <a:lstStyle>
            <a:lvl1pPr>
              <a:defRPr>
                <a:solidFill>
                  <a:srgbClr val="BA0C2F"/>
                </a:solidFill>
              </a:defRPr>
            </a:lvl1pPr>
          </a:lstStyle>
          <a:p>
            <a:r>
              <a:rPr lang="en-US" dirty="0"/>
              <a:t>CLICK TO EDIT MASTER TITLE STYLE</a:t>
            </a:r>
          </a:p>
        </p:txBody>
      </p:sp>
      <p:sp>
        <p:nvSpPr>
          <p:cNvPr id="14" name="Text Placeholder 4"/>
          <p:cNvSpPr>
            <a:spLocks noGrp="1"/>
          </p:cNvSpPr>
          <p:nvPr>
            <p:ph type="body" sz="quarter" idx="12" hasCustomPrompt="1"/>
          </p:nvPr>
        </p:nvSpPr>
        <p:spPr>
          <a:xfrm rot="16200000">
            <a:off x="7527667" y="47082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47014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6EB942B-CACB-418A-9EC6-260EB2F7AAE7}"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dirty="0"/>
          </a:p>
        </p:txBody>
      </p:sp>
      <p:sp>
        <p:nvSpPr>
          <p:cNvPr id="14" name="Content Placeholder 2"/>
          <p:cNvSpPr>
            <a:spLocks noGrp="1"/>
          </p:cNvSpPr>
          <p:nvPr>
            <p:ph idx="1"/>
          </p:nvPr>
        </p:nvSpPr>
        <p:spPr>
          <a:xfrm>
            <a:off x="685800" y="2057401"/>
            <a:ext cx="3657600" cy="4114799"/>
          </a:xfrm>
        </p:spPr>
        <p:txBody>
          <a:bodyPr>
            <a:normAutofit/>
          </a:bodyPr>
          <a:lstStyle>
            <a:lvl1pPr>
              <a:defRPr sz="2000">
                <a:solidFill>
                  <a:srgbClr val="6C6463"/>
                </a:solidFill>
              </a:defRPr>
            </a:lvl1pPr>
            <a:lvl2pPr>
              <a:defRPr sz="18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itle 1"/>
          <p:cNvSpPr>
            <a:spLocks noGrp="1"/>
          </p:cNvSpPr>
          <p:nvPr>
            <p:ph type="title" hasCustomPrompt="1"/>
          </p:nvPr>
        </p:nvSpPr>
        <p:spPr>
          <a:xfrm>
            <a:off x="685800" y="408204"/>
            <a:ext cx="3657296" cy="1389888"/>
          </a:xfrm>
        </p:spPr>
        <p:txBody>
          <a:bodyPr wrap="square" anchor="b" anchorCtr="0">
            <a:spAutoFit/>
          </a:bodyPr>
          <a:lstStyle>
            <a:lvl1pPr>
              <a:defRPr>
                <a:solidFill>
                  <a:srgbClr val="BA0C2F"/>
                </a:solidFill>
              </a:defRPr>
            </a:lvl1pPr>
          </a:lstStyle>
          <a:p>
            <a:r>
              <a:rPr lang="en-US" dirty="0"/>
              <a:t>CLICK TO EDIT MASTER TITLE STYLE</a:t>
            </a:r>
          </a:p>
        </p:txBody>
      </p:sp>
      <p:sp>
        <p:nvSpPr>
          <p:cNvPr id="13" name="Text Placeholder 4"/>
          <p:cNvSpPr>
            <a:spLocks noGrp="1"/>
          </p:cNvSpPr>
          <p:nvPr>
            <p:ph type="body" sz="quarter" idx="12" hasCustomPrompt="1"/>
          </p:nvPr>
        </p:nvSpPr>
        <p:spPr>
          <a:xfrm rot="16200000">
            <a:off x="75276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Tree>
    <p:extLst>
      <p:ext uri="{BB962C8B-B14F-4D97-AF65-F5344CB8AC3E}">
        <p14:creationId xmlns:p14="http://schemas.microsoft.com/office/powerpoint/2010/main" val="256011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2400"/>
            <a:ext cx="4419600" cy="65532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dirty="0"/>
              <a:t>ADD PHOTO HERE</a:t>
            </a:r>
          </a:p>
        </p:txBody>
      </p:sp>
      <p:sp>
        <p:nvSpPr>
          <p:cNvPr id="9" name="Date Placeholder 3"/>
          <p:cNvSpPr>
            <a:spLocks noGrp="1"/>
          </p:cNvSpPr>
          <p:nvPr>
            <p:ph type="dt" sz="half" idx="2"/>
          </p:nvPr>
        </p:nvSpPr>
        <p:spPr>
          <a:xfrm>
            <a:off x="152400" y="6520934"/>
            <a:ext cx="2133600" cy="184666"/>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D59988E3-FE30-4670-978F-30F451FEA1AC}" type="datetime1">
              <a:rPr lang="en-US" smtClean="0"/>
              <a:t>3/9/2022</a:t>
            </a:fld>
            <a:endParaRPr lang="en-US" dirty="0"/>
          </a:p>
        </p:txBody>
      </p:sp>
      <p:sp>
        <p:nvSpPr>
          <p:cNvPr id="11" name="Slide Number Placeholder 5"/>
          <p:cNvSpPr>
            <a:spLocks noGrp="1"/>
          </p:cNvSpPr>
          <p:nvPr>
            <p:ph type="sldNum" sz="quarter" idx="4"/>
          </p:nvPr>
        </p:nvSpPr>
        <p:spPr>
          <a:xfrm>
            <a:off x="6858000" y="6520934"/>
            <a:ext cx="2133600" cy="184666"/>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dirty="0"/>
          </a:p>
        </p:txBody>
      </p:sp>
      <p:sp>
        <p:nvSpPr>
          <p:cNvPr id="13" name="Text Placeholder 4"/>
          <p:cNvSpPr>
            <a:spLocks noGrp="1"/>
          </p:cNvSpPr>
          <p:nvPr>
            <p:ph type="body" sz="quarter" idx="12" hasCustomPrompt="1"/>
          </p:nvPr>
        </p:nvSpPr>
        <p:spPr>
          <a:xfrm rot="16200000">
            <a:off x="3108067" y="1431666"/>
            <a:ext cx="274320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dirty="0"/>
              <a:t>ADD PHOTO CREDIT HERE</a:t>
            </a:r>
          </a:p>
        </p:txBody>
      </p:sp>
      <p:sp>
        <p:nvSpPr>
          <p:cNvPr id="16" name="Title 1"/>
          <p:cNvSpPr>
            <a:spLocks noGrp="1"/>
          </p:cNvSpPr>
          <p:nvPr>
            <p:ph type="title" hasCustomPrompt="1"/>
          </p:nvPr>
        </p:nvSpPr>
        <p:spPr>
          <a:xfrm>
            <a:off x="4877104" y="2971800"/>
            <a:ext cx="3885896" cy="954107"/>
          </a:xfrm>
        </p:spPr>
        <p:txBody>
          <a:bodyPr wrap="square" anchor="ctr" anchorCtr="0">
            <a:spAutoFit/>
          </a:bodyPr>
          <a:lstStyle>
            <a:lvl1pPr>
              <a:defRPr>
                <a:solidFill>
                  <a:srgbClr val="BA0C2F"/>
                </a:solidFill>
              </a:defRPr>
            </a:lvl1pPr>
          </a:lstStyle>
          <a:p>
            <a:r>
              <a:rPr lang="en-US" dirty="0"/>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457200"/>
            <a:ext cx="7772400" cy="9144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85800" y="1600200"/>
            <a:ext cx="7772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52400" y="6530079"/>
            <a:ext cx="2133600" cy="184666"/>
          </a:xfrm>
          <a:prstGeom prst="rect">
            <a:avLst/>
          </a:prstGeom>
        </p:spPr>
        <p:txBody>
          <a:bodyPr vert="horz" lIns="91440" tIns="45720" rIns="91440" bIns="45720" rtlCol="0" anchor="ctr">
            <a:spAutoFit/>
          </a:bodyPr>
          <a:lstStyle>
            <a:lvl1pPr algn="l">
              <a:defRPr sz="600" b="0" i="0">
                <a:solidFill>
                  <a:srgbClr val="635C5B"/>
                </a:solidFill>
                <a:latin typeface="Gill Sans MT"/>
                <a:cs typeface="Gill Sans MT"/>
              </a:defRPr>
            </a:lvl1pPr>
          </a:lstStyle>
          <a:p>
            <a:fld id="{67A4515F-72A5-490C-B421-02BF688BCC0A}" type="datetime1">
              <a:rPr lang="en-US" smtClean="0"/>
              <a:t>3/9/2022</a:t>
            </a:fld>
            <a:endParaRPr lang="en-US" dirty="0"/>
          </a:p>
        </p:txBody>
      </p:sp>
      <p:sp>
        <p:nvSpPr>
          <p:cNvPr id="5" name="Footer Placeholder 4"/>
          <p:cNvSpPr>
            <a:spLocks noGrp="1"/>
          </p:cNvSpPr>
          <p:nvPr>
            <p:ph type="ftr" sz="quarter" idx="3"/>
          </p:nvPr>
        </p:nvSpPr>
        <p:spPr>
          <a:xfrm>
            <a:off x="3124200" y="6530079"/>
            <a:ext cx="2895600" cy="184666"/>
          </a:xfrm>
          <a:prstGeom prst="rect">
            <a:avLst/>
          </a:prstGeom>
        </p:spPr>
        <p:txBody>
          <a:bodyPr vert="horz" lIns="91440" tIns="45720" rIns="91440" bIns="45720" rtlCol="0" anchor="ctr">
            <a:spAutoFit/>
          </a:bodyPr>
          <a:lstStyle>
            <a:lvl1pPr algn="ctr">
              <a:defRPr sz="600" b="0" i="0">
                <a:solidFill>
                  <a:srgbClr val="635C5B"/>
                </a:solidFill>
                <a:latin typeface="Gill Sans MT"/>
                <a:cs typeface="Gill Sans MT"/>
              </a:defRPr>
            </a:lvl1pPr>
          </a:lstStyle>
          <a:p>
            <a:r>
              <a:rPr lang="en-US" dirty="0"/>
              <a:t>FOOTER GOES HERE</a:t>
            </a:r>
          </a:p>
        </p:txBody>
      </p:sp>
      <p:sp>
        <p:nvSpPr>
          <p:cNvPr id="6" name="Slide Number Placeholder 5"/>
          <p:cNvSpPr>
            <a:spLocks noGrp="1"/>
          </p:cNvSpPr>
          <p:nvPr>
            <p:ph type="sldNum" sz="quarter" idx="4"/>
          </p:nvPr>
        </p:nvSpPr>
        <p:spPr>
          <a:xfrm>
            <a:off x="6858000" y="6530079"/>
            <a:ext cx="2133600" cy="184666"/>
          </a:xfrm>
          <a:prstGeom prst="rect">
            <a:avLst/>
          </a:prstGeom>
        </p:spPr>
        <p:txBody>
          <a:bodyPr vert="horz" lIns="91440" tIns="45720" rIns="91440" bIns="45720" rtlCol="0" anchor="ctr">
            <a:spAutoFit/>
          </a:bodyPr>
          <a:lstStyle>
            <a:lvl1pPr algn="r">
              <a:defRPr sz="600" b="0" i="0">
                <a:solidFill>
                  <a:srgbClr val="635C5B"/>
                </a:solidFill>
                <a:latin typeface="Gill Sans MT"/>
                <a:cs typeface="Gill Sans MT"/>
              </a:defRPr>
            </a:lvl1pPr>
          </a:lstStyle>
          <a:p>
            <a:fld id="{42782948-4DBE-204D-AB9E-B65E067054AE}" type="slidenum">
              <a:rPr lang="en-US" smtClean="0"/>
              <a:pPr/>
              <a:t>‹#›</a:t>
            </a:fld>
            <a:endParaRPr lang="en-US" dirty="0"/>
          </a:p>
        </p:txBody>
      </p:sp>
      <p:sp>
        <p:nvSpPr>
          <p:cNvPr id="7" name="Frame 6"/>
          <p:cNvSpPr/>
          <p:nvPr/>
        </p:nvSpPr>
        <p:spPr>
          <a:xfrm>
            <a:off x="0" y="0"/>
            <a:ext cx="9144000" cy="6858000"/>
          </a:xfrm>
          <a:prstGeom prst="frame">
            <a:avLst>
              <a:gd name="adj1" fmla="val 222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08" r:id="rId4"/>
    <p:sldLayoutId id="2147483709" r:id="rId5"/>
    <p:sldLayoutId id="2147483710" r:id="rId6"/>
    <p:sldLayoutId id="2147483711" r:id="rId7"/>
    <p:sldLayoutId id="2147483712" r:id="rId8"/>
    <p:sldLayoutId id="2147483714" r:id="rId9"/>
    <p:sldLayoutId id="2147483722" r:id="rId10"/>
    <p:sldLayoutId id="2147483723" r:id="rId11"/>
    <p:sldLayoutId id="2147483724" r:id="rId12"/>
    <p:sldLayoutId id="2147483725" r:id="rId13"/>
    <p:sldLayoutId id="2147483726" r:id="rId14"/>
    <p:sldLayoutId id="2147483730" r:id="rId15"/>
    <p:sldLayoutId id="2147483696" r:id="rId16"/>
    <p:sldLayoutId id="2147483716" r:id="rId17"/>
    <p:sldLayoutId id="2147483717" r:id="rId18"/>
    <p:sldLayoutId id="2147483718" r:id="rId19"/>
    <p:sldLayoutId id="2147483686" r:id="rId20"/>
    <p:sldLayoutId id="2147483720" r:id="rId21"/>
    <p:sldLayoutId id="2147483699" r:id="rId22"/>
    <p:sldLayoutId id="2147483694"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1" r:id="rId33"/>
  </p:sldLayoutIdLst>
  <p:hf hdr="0" ftr="0" dt="0"/>
  <p:txStyles>
    <p:titleStyle>
      <a:lvl1pPr algn="l" defTabSz="457200" rtl="0" eaLnBrk="1" latinLnBrk="0" hangingPunct="1">
        <a:spcBef>
          <a:spcPct val="0"/>
        </a:spcBef>
        <a:buNone/>
        <a:defRPr sz="28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1pPr>
      <a:lvl2pPr marL="684213" indent="-230188" algn="l" defTabSz="457200" rtl="0" eaLnBrk="1" latinLnBrk="0" hangingPunct="1">
        <a:spcBef>
          <a:spcPts val="0"/>
        </a:spcBef>
        <a:spcAft>
          <a:spcPts val="1200"/>
        </a:spcAft>
        <a:buFont typeface="Arial"/>
        <a:buChar char="–"/>
        <a:defRPr sz="2000" b="0" i="0" kern="1200">
          <a:solidFill>
            <a:srgbClr val="635C5B"/>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9.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dirty="0"/>
          </a:p>
        </p:txBody>
      </p:sp>
      <p:sp>
        <p:nvSpPr>
          <p:cNvPr id="13" name="Subtitle 12"/>
          <p:cNvSpPr>
            <a:spLocks noGrp="1"/>
          </p:cNvSpPr>
          <p:nvPr>
            <p:ph type="subTitle" idx="1"/>
          </p:nvPr>
        </p:nvSpPr>
        <p:spPr>
          <a:xfrm>
            <a:off x="685800" y="4114800"/>
            <a:ext cx="3657600" cy="1600200"/>
          </a:xfrm>
        </p:spPr>
        <p:txBody>
          <a:bodyPr/>
          <a:lstStyle/>
          <a:p>
            <a:r>
              <a:rPr lang="en-US" dirty="0"/>
              <a:t>Zambia Evidence for Health Project</a:t>
            </a:r>
          </a:p>
          <a:p>
            <a:r>
              <a:rPr lang="en-US" dirty="0"/>
              <a:t>March 2022</a:t>
            </a:r>
          </a:p>
        </p:txBody>
      </p:sp>
      <p:sp>
        <p:nvSpPr>
          <p:cNvPr id="3" name="TextBox 2">
            <a:extLst>
              <a:ext uri="{FF2B5EF4-FFF2-40B4-BE49-F238E27FC236}">
                <a16:creationId xmlns:a16="http://schemas.microsoft.com/office/drawing/2014/main" id="{1D7321C8-0AB0-4F80-BDAB-EC9F8BCD853C}"/>
              </a:ext>
            </a:extLst>
          </p:cNvPr>
          <p:cNvSpPr txBox="1"/>
          <p:nvPr/>
        </p:nvSpPr>
        <p:spPr>
          <a:xfrm>
            <a:off x="685800" y="3200400"/>
            <a:ext cx="6934200" cy="646331"/>
          </a:xfrm>
          <a:prstGeom prst="rect">
            <a:avLst/>
          </a:prstGeom>
          <a:noFill/>
        </p:spPr>
        <p:txBody>
          <a:bodyPr wrap="square" rtlCol="0">
            <a:spAutoFit/>
          </a:bodyPr>
          <a:lstStyle/>
          <a:p>
            <a:r>
              <a:rPr lang="en-US" cap="all" dirty="0">
                <a:solidFill>
                  <a:schemeClr val="bg1"/>
                </a:solidFill>
                <a:ea typeface="Times New Roman" panose="02020603050405020304" pitchFamily="18" charset="0"/>
                <a:cs typeface="Times New Roman" panose="02020603050405020304" pitchFamily="18" charset="0"/>
              </a:rPr>
              <a:t>PRESENTATION ON MATERNAL and PERINATAL HEALTH INDICATORS - DHIS2 data FOR 2018-2021</a:t>
            </a:r>
            <a:endParaRPr lang="en-ZA"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fontScale="90000"/>
          </a:bodyPr>
          <a:lstStyle/>
          <a:p>
            <a:r>
              <a:rPr lang="en-US" kern="1400" cap="all" spc="-50" dirty="0">
                <a:solidFill>
                  <a:schemeClr val="bg1"/>
                </a:solidFill>
                <a:ea typeface="MS Gothic" panose="020B0609070205080204" pitchFamily="49" charset="-128"/>
                <a:cs typeface="Times New Roman" panose="02020603050405020304" pitchFamily="18" charset="0"/>
              </a:rPr>
              <a:t>USAID Zambia Evidence For Health (E4H)</a:t>
            </a:r>
            <a:endParaRPr lang="en-ZA" dirty="0"/>
          </a:p>
        </p:txBody>
      </p:sp>
    </p:spTree>
    <p:extLst>
      <p:ext uri="{BB962C8B-B14F-4D97-AF65-F5344CB8AC3E}">
        <p14:creationId xmlns:p14="http://schemas.microsoft.com/office/powerpoint/2010/main" val="95524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10</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ZA" dirty="0"/>
              <a:t>PDSR SLIDES</a:t>
            </a:r>
          </a:p>
        </p:txBody>
      </p:sp>
    </p:spTree>
    <p:extLst>
      <p:ext uri="{BB962C8B-B14F-4D97-AF65-F5344CB8AC3E}">
        <p14:creationId xmlns:p14="http://schemas.microsoft.com/office/powerpoint/2010/main" val="214835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Chart 13">
            <a:extLst>
              <a:ext uri="{FF2B5EF4-FFF2-40B4-BE49-F238E27FC236}">
                <a16:creationId xmlns:a16="http://schemas.microsoft.com/office/drawing/2014/main" id="{D058FD8A-0AF9-4404-85C0-0721EF551E74}"/>
              </a:ext>
            </a:extLst>
          </p:cNvPr>
          <p:cNvGraphicFramePr>
            <a:graphicFrameLocks/>
          </p:cNvGraphicFramePr>
          <p:nvPr/>
        </p:nvGraphicFramePr>
        <p:xfrm>
          <a:off x="1219200" y="1498997"/>
          <a:ext cx="6705600" cy="4089797"/>
        </p:xfrm>
        <a:graphic>
          <a:graphicData uri="http://schemas.openxmlformats.org/presentationml/2006/ole">
            <mc:AlternateContent xmlns:mc="http://schemas.openxmlformats.org/markup-compatibility/2006">
              <mc:Choice xmlns:v="urn:schemas-microsoft-com:vml" Requires="v">
                <p:oleObj spid="_x0000_s1065" name="Chart" r:id="rId4" imgW="8949704" imgH="5462489" progId="Excel.Chart.8">
                  <p:embed/>
                </p:oleObj>
              </mc:Choice>
              <mc:Fallback>
                <p:oleObj name="Chart" r:id="rId4" imgW="8949704" imgH="5462489" progId="Excel.Chart.8">
                  <p:embed/>
                  <p:pic>
                    <p:nvPicPr>
                      <p:cNvPr id="11266" name="Chart 13">
                        <a:extLst>
                          <a:ext uri="{FF2B5EF4-FFF2-40B4-BE49-F238E27FC236}">
                            <a16:creationId xmlns:a16="http://schemas.microsoft.com/office/drawing/2014/main" id="{D058FD8A-0AF9-4404-85C0-0721EF551E7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98997"/>
                        <a:ext cx="6705600" cy="408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7" name="Date Placeholder 2">
            <a:extLst>
              <a:ext uri="{FF2B5EF4-FFF2-40B4-BE49-F238E27FC236}">
                <a16:creationId xmlns:a16="http://schemas.microsoft.com/office/drawing/2014/main" id="{60785D1A-5E59-43F0-A1CF-715B4CFA6925}"/>
              </a:ext>
            </a:extLst>
          </p:cNvPr>
          <p:cNvSpPr>
            <a:spLocks noGrp="1" noChangeArrowheads="1"/>
          </p:cNvSpPr>
          <p:nvPr>
            <p:ph type="dt" sz="quarter" idx="10"/>
          </p:nvPr>
        </p:nvSpPr>
        <p:spPr bwMode="auto">
          <a:xfrm>
            <a:off x="2032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l" rtl="0" eaLnBrk="1" fontAlgn="auto" hangingPunct="1">
              <a:spcBef>
                <a:spcPts val="0"/>
              </a:spcBef>
              <a:spcAft>
                <a:spcPts val="0"/>
              </a:spcAft>
              <a:defRPr sz="600" b="0" i="0" kern="1200">
                <a:solidFill>
                  <a:srgbClr val="6C6463"/>
                </a:solidFill>
                <a:latin typeface="Gill Sans MT"/>
                <a:ea typeface="+mn-ea"/>
                <a:cs typeface="Gill Sans MT"/>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ct val="0"/>
              </a:spcAft>
              <a:buFontTx/>
              <a:buNone/>
              <a:defRPr/>
            </a:pPr>
            <a:fld id="{C890CAB8-5C2B-45FA-9FA6-ACF45A76F599}" type="datetime1">
              <a:rPr lang="en-US" smtClean="0"/>
              <a:pPr fontAlgn="base">
                <a:lnSpc>
                  <a:spcPct val="100000"/>
                </a:lnSpc>
                <a:spcBef>
                  <a:spcPct val="0"/>
                </a:spcBef>
                <a:spcAft>
                  <a:spcPct val="0"/>
                </a:spcAft>
                <a:buFontTx/>
                <a:buNone/>
                <a:defRPr/>
              </a:pPr>
              <a:t>3/9/2022</a:t>
            </a:fld>
            <a:endParaRPr lang="en-US" altLang="en-US" sz="450">
              <a:solidFill>
                <a:srgbClr val="6C6463"/>
              </a:solidFill>
              <a:latin typeface="Gill Sans MT" panose="020B0502020104020203" pitchFamily="34" charset="0"/>
              <a:ea typeface="Gill Sans MT" panose="020B0502020104020203" pitchFamily="34" charset="0"/>
              <a:cs typeface="Gill Sans MT" panose="020B0502020104020203" pitchFamily="34" charset="0"/>
            </a:endParaRPr>
          </a:p>
        </p:txBody>
      </p:sp>
      <p:sp>
        <p:nvSpPr>
          <p:cNvPr id="11268" name="Slide Number Placeholder 4">
            <a:extLst>
              <a:ext uri="{FF2B5EF4-FFF2-40B4-BE49-F238E27FC236}">
                <a16:creationId xmlns:a16="http://schemas.microsoft.com/office/drawing/2014/main" id="{18384A7A-3156-41F9-9D2D-7D8A9E1BD892}"/>
              </a:ext>
            </a:extLst>
          </p:cNvPr>
          <p:cNvSpPr>
            <a:spLocks noGrp="1" noChangeArrowheads="1"/>
          </p:cNvSpPr>
          <p:nvPr>
            <p:ph type="sldNum" sz="quarter" idx="12"/>
          </p:nvPr>
        </p:nvSpPr>
        <p:spPr bwMode="auto">
          <a:xfrm>
            <a:off x="91440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rgbClr val="6C6463"/>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ct val="0"/>
              </a:spcAft>
              <a:buFontTx/>
              <a:buNone/>
              <a:defRPr/>
            </a:pPr>
            <a:fld id="{CC2AF141-2DEC-49DF-B787-DCDEE895E1E7}" type="slidenum">
              <a:rPr lang="en-US" altLang="en-US" smtClean="0"/>
              <a:pPr fontAlgn="base">
                <a:lnSpc>
                  <a:spcPct val="100000"/>
                </a:lnSpc>
                <a:spcBef>
                  <a:spcPct val="0"/>
                </a:spcBef>
                <a:spcAft>
                  <a:spcPct val="0"/>
                </a:spcAft>
                <a:buFontTx/>
                <a:buNone/>
                <a:defRPr/>
              </a:pPr>
              <a:t>11</a:t>
            </a:fld>
            <a:endParaRPr lang="en-US" altLang="en-US" sz="900">
              <a:solidFill>
                <a:srgbClr val="6C6463"/>
              </a:solidFill>
              <a:latin typeface="Gill Sans MT" panose="020B0502020104020203" pitchFamily="34" charset="0"/>
            </a:endParaRPr>
          </a:p>
        </p:txBody>
      </p:sp>
      <p:sp>
        <p:nvSpPr>
          <p:cNvPr id="11269" name="Title 5">
            <a:extLst>
              <a:ext uri="{FF2B5EF4-FFF2-40B4-BE49-F238E27FC236}">
                <a16:creationId xmlns:a16="http://schemas.microsoft.com/office/drawing/2014/main" id="{8461C937-190B-415A-807F-7DE7A5A19532}"/>
              </a:ext>
            </a:extLst>
          </p:cNvPr>
          <p:cNvSpPr>
            <a:spLocks noGrp="1" noChangeArrowheads="1"/>
          </p:cNvSpPr>
          <p:nvPr>
            <p:ph type="title"/>
          </p:nvPr>
        </p:nvSpPr>
        <p:spPr>
          <a:xfrm>
            <a:off x="44053" y="878979"/>
            <a:ext cx="8947547" cy="461665"/>
          </a:xfrm>
        </p:spPr>
        <p:txBody>
          <a:bodyPr/>
          <a:lstStyle/>
          <a:p>
            <a:pPr algn="ctr" eaLnBrk="1" hangingPunct="1"/>
            <a:r>
              <a:rPr lang="en-US" altLang="en-US" sz="2400" b="1">
                <a:latin typeface="Gill Sans MT" panose="020B0502020104020203" pitchFamily="34" charset="0"/>
                <a:ea typeface="Gill Sans MT" panose="020B0502020104020203" pitchFamily="34" charset="0"/>
                <a:cs typeface="Gill Sans MT" panose="020B0502020104020203" pitchFamily="34" charset="0"/>
              </a:rPr>
              <a:t>Total number of Perinatal Deaths: 2018-2021</a:t>
            </a:r>
          </a:p>
        </p:txBody>
      </p:sp>
      <p:sp>
        <p:nvSpPr>
          <p:cNvPr id="2" name="Oval 1">
            <a:extLst>
              <a:ext uri="{FF2B5EF4-FFF2-40B4-BE49-F238E27FC236}">
                <a16:creationId xmlns:a16="http://schemas.microsoft.com/office/drawing/2014/main" id="{8427EFA1-1278-4BF9-A039-5D5025D44BFB}"/>
              </a:ext>
            </a:extLst>
          </p:cNvPr>
          <p:cNvSpPr/>
          <p:nvPr/>
        </p:nvSpPr>
        <p:spPr>
          <a:xfrm>
            <a:off x="3544491" y="2077642"/>
            <a:ext cx="560784" cy="544115"/>
          </a:xfrm>
          <a:prstGeom prst="ellipse">
            <a:avLst/>
          </a:prstGeom>
          <a:noFill/>
          <a:ln w="1905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1271" name="TextBox 3">
            <a:extLst>
              <a:ext uri="{FF2B5EF4-FFF2-40B4-BE49-F238E27FC236}">
                <a16:creationId xmlns:a16="http://schemas.microsoft.com/office/drawing/2014/main" id="{8AB6ECF5-ABC6-43B7-9EF0-4BAA6E6F88F7}"/>
              </a:ext>
            </a:extLst>
          </p:cNvPr>
          <p:cNvSpPr txBox="1">
            <a:spLocks noChangeArrowheads="1"/>
          </p:cNvSpPr>
          <p:nvPr/>
        </p:nvSpPr>
        <p:spPr bwMode="auto">
          <a:xfrm>
            <a:off x="1600200" y="1600201"/>
            <a:ext cx="1791891" cy="507831"/>
          </a:xfrm>
          <a:prstGeom prst="rect">
            <a:avLst/>
          </a:prstGeom>
          <a:noFill/>
          <a:ln w="19050">
            <a:solidFill>
              <a:srgbClr val="C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350">
                <a:latin typeface="Gill Sans MT" panose="020B0502020104020203" pitchFamily="34" charset="0"/>
              </a:rPr>
              <a:t>After inclusion of MSB &amp; FSB in 2019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24D76474-D3B3-4353-A0A9-A112219B9EE0}"/>
              </a:ext>
            </a:extLst>
          </p:cNvPr>
          <p:cNvSpPr>
            <a:spLocks noGrp="1" noChangeArrowheads="1"/>
          </p:cNvSpPr>
          <p:nvPr>
            <p:ph type="sldNum" sz="quarter" idx="12"/>
          </p:nvPr>
        </p:nvSpPr>
        <p:spPr bwMode="auto">
          <a:xfrm>
            <a:off x="91440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rgbClr val="6C6463"/>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ts val="450"/>
              </a:spcAft>
              <a:buNone/>
              <a:defRPr/>
            </a:pPr>
            <a:fld id="{CC2AF141-2DEC-49DF-B787-DCDEE895E1E7}" type="slidenum">
              <a:rPr lang="en-US" altLang="en-US" smtClean="0"/>
              <a:pPr fontAlgn="base">
                <a:lnSpc>
                  <a:spcPct val="100000"/>
                </a:lnSpc>
                <a:spcBef>
                  <a:spcPct val="0"/>
                </a:spcBef>
                <a:spcAft>
                  <a:spcPts val="450"/>
                </a:spcAft>
                <a:buNone/>
                <a:defRPr/>
              </a:pPr>
              <a:t>12</a:t>
            </a:fld>
            <a:endParaRPr lang="en-US" altLang="en-US" sz="900">
              <a:solidFill>
                <a:srgbClr val="6C6463"/>
              </a:solidFill>
              <a:latin typeface="Gill Sans MT" panose="020B0502020104020203" pitchFamily="34" charset="0"/>
            </a:endParaRPr>
          </a:p>
        </p:txBody>
      </p:sp>
      <p:sp>
        <p:nvSpPr>
          <p:cNvPr id="13315" name="Title 5">
            <a:extLst>
              <a:ext uri="{FF2B5EF4-FFF2-40B4-BE49-F238E27FC236}">
                <a16:creationId xmlns:a16="http://schemas.microsoft.com/office/drawing/2014/main" id="{FA4A298B-256A-4DCB-92B9-F40EC36ACBFE}"/>
              </a:ext>
            </a:extLst>
          </p:cNvPr>
          <p:cNvSpPr>
            <a:spLocks noGrp="1" noChangeArrowheads="1"/>
          </p:cNvSpPr>
          <p:nvPr>
            <p:ph type="title"/>
          </p:nvPr>
        </p:nvSpPr>
        <p:spPr>
          <a:xfrm>
            <a:off x="61912" y="1030189"/>
            <a:ext cx="8978504" cy="461665"/>
          </a:xfrm>
        </p:spPr>
        <p:txBody>
          <a:bodyPr/>
          <a:lstStyle/>
          <a:p>
            <a:pPr algn="ctr" eaLnBrk="1" hangingPunct="1"/>
            <a:r>
              <a:rPr lang="en-US" altLang="en-US" sz="2400" b="1" dirty="0">
                <a:latin typeface="Gill Sans MT" panose="020B0502020104020203" pitchFamily="34" charset="0"/>
              </a:rPr>
              <a:t>Perinatal mortality rate per 1000 total births 2019-2021</a:t>
            </a:r>
          </a:p>
        </p:txBody>
      </p:sp>
      <p:sp>
        <p:nvSpPr>
          <p:cNvPr id="13316" name="Date Placeholder 2" hidden="1">
            <a:extLst>
              <a:ext uri="{FF2B5EF4-FFF2-40B4-BE49-F238E27FC236}">
                <a16:creationId xmlns:a16="http://schemas.microsoft.com/office/drawing/2014/main" id="{3BB34880-C179-4A4B-B2E4-4C4195018E2C}"/>
              </a:ext>
            </a:extLst>
          </p:cNvPr>
          <p:cNvSpPr>
            <a:spLocks noGrp="1" noChangeArrowheads="1"/>
          </p:cNvSpPr>
          <p:nvPr>
            <p:ph type="dt" sz="quarter" idx="10"/>
          </p:nvPr>
        </p:nvSpPr>
        <p:spPr bwMode="auto">
          <a:xfrm>
            <a:off x="2032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l" rtl="0" eaLnBrk="1" fontAlgn="auto" hangingPunct="1">
              <a:spcBef>
                <a:spcPts val="0"/>
              </a:spcBef>
              <a:spcAft>
                <a:spcPts val="0"/>
              </a:spcAft>
              <a:defRPr sz="600" b="0" i="0" kern="1200">
                <a:solidFill>
                  <a:srgbClr val="6C6463"/>
                </a:solidFill>
                <a:latin typeface="Gill Sans MT"/>
                <a:ea typeface="+mn-ea"/>
                <a:cs typeface="Gill Sans MT"/>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ts val="450"/>
              </a:spcAft>
              <a:buNone/>
              <a:defRPr/>
            </a:pPr>
            <a:fld id="{C890CAB8-5C2B-45FA-9FA6-ACF45A76F599}" type="datetime1">
              <a:rPr lang="en-US" smtClean="0"/>
              <a:pPr fontAlgn="base">
                <a:lnSpc>
                  <a:spcPct val="100000"/>
                </a:lnSpc>
                <a:spcBef>
                  <a:spcPct val="0"/>
                </a:spcBef>
                <a:spcAft>
                  <a:spcPts val="450"/>
                </a:spcAft>
                <a:buNone/>
                <a:defRPr/>
              </a:pPr>
              <a:t>3/9/2022</a:t>
            </a:fld>
            <a:endParaRPr lang="en-US" altLang="en-US" sz="450">
              <a:solidFill>
                <a:srgbClr val="6C6463"/>
              </a:solidFill>
              <a:latin typeface="Gill Sans MT" panose="020B0502020104020203" pitchFamily="34" charset="0"/>
              <a:ea typeface="Gill Sans MT" panose="020B0502020104020203" pitchFamily="34" charset="0"/>
              <a:cs typeface="Gill Sans MT" panose="020B0502020104020203" pitchFamily="34" charset="0"/>
            </a:endParaRPr>
          </a:p>
        </p:txBody>
      </p:sp>
      <p:graphicFrame>
        <p:nvGraphicFramePr>
          <p:cNvPr id="6" name="Chart 5">
            <a:extLst>
              <a:ext uri="{FF2B5EF4-FFF2-40B4-BE49-F238E27FC236}">
                <a16:creationId xmlns:a16="http://schemas.microsoft.com/office/drawing/2014/main" id="{135E595E-8909-4AFE-9D22-220108658F2B}"/>
              </a:ext>
            </a:extLst>
          </p:cNvPr>
          <p:cNvGraphicFramePr>
            <a:graphicFrameLocks/>
          </p:cNvGraphicFramePr>
          <p:nvPr/>
        </p:nvGraphicFramePr>
        <p:xfrm>
          <a:off x="1002915" y="1806763"/>
          <a:ext cx="6908723" cy="39415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a:extLst>
              <a:ext uri="{FF2B5EF4-FFF2-40B4-BE49-F238E27FC236}">
                <a16:creationId xmlns:a16="http://schemas.microsoft.com/office/drawing/2014/main" id="{28D745CC-E650-4DF4-82D8-C21614EA6DA5}"/>
              </a:ext>
            </a:extLst>
          </p:cNvPr>
          <p:cNvSpPr>
            <a:spLocks noGrp="1" noChangeArrowheads="1"/>
          </p:cNvSpPr>
          <p:nvPr>
            <p:ph type="sldNum" sz="quarter" idx="12"/>
          </p:nvPr>
        </p:nvSpPr>
        <p:spPr bwMode="auto">
          <a:xfrm>
            <a:off x="91440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rgbClr val="6C6463"/>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ts val="450"/>
              </a:spcAft>
              <a:buNone/>
              <a:defRPr/>
            </a:pPr>
            <a:fld id="{CC2AF141-2DEC-49DF-B787-DCDEE895E1E7}" type="slidenum">
              <a:rPr lang="en-US" altLang="en-US" smtClean="0"/>
              <a:pPr fontAlgn="base">
                <a:lnSpc>
                  <a:spcPct val="100000"/>
                </a:lnSpc>
                <a:spcBef>
                  <a:spcPct val="0"/>
                </a:spcBef>
                <a:spcAft>
                  <a:spcPts val="450"/>
                </a:spcAft>
                <a:buNone/>
                <a:defRPr/>
              </a:pPr>
              <a:t>13</a:t>
            </a:fld>
            <a:endParaRPr lang="en-US" altLang="en-US" sz="900">
              <a:solidFill>
                <a:srgbClr val="6C6463"/>
              </a:solidFill>
              <a:latin typeface="Gill Sans MT" panose="020B0502020104020203" pitchFamily="34" charset="0"/>
            </a:endParaRPr>
          </a:p>
        </p:txBody>
      </p:sp>
      <p:sp>
        <p:nvSpPr>
          <p:cNvPr id="15363" name="Title 5">
            <a:extLst>
              <a:ext uri="{FF2B5EF4-FFF2-40B4-BE49-F238E27FC236}">
                <a16:creationId xmlns:a16="http://schemas.microsoft.com/office/drawing/2014/main" id="{54BC30DF-6605-43D4-82CE-52968F90C526}"/>
              </a:ext>
            </a:extLst>
          </p:cNvPr>
          <p:cNvSpPr>
            <a:spLocks noGrp="1" noChangeArrowheads="1"/>
          </p:cNvSpPr>
          <p:nvPr>
            <p:ph type="title"/>
          </p:nvPr>
        </p:nvSpPr>
        <p:spPr>
          <a:xfrm>
            <a:off x="267891" y="1350467"/>
            <a:ext cx="8129588" cy="461665"/>
          </a:xfrm>
        </p:spPr>
        <p:txBody>
          <a:bodyPr/>
          <a:lstStyle/>
          <a:p>
            <a:pPr algn="ctr" eaLnBrk="1" hangingPunct="1"/>
            <a:r>
              <a:rPr lang="en-US" altLang="en-US" sz="2400" b="1">
                <a:latin typeface="Gill Sans MT" panose="020B0502020104020203" pitchFamily="34" charset="0"/>
                <a:ea typeface="Gill Sans MT" panose="020B0502020104020203" pitchFamily="34" charset="0"/>
                <a:cs typeface="Gill Sans MT" panose="020B0502020104020203" pitchFamily="34" charset="0"/>
              </a:rPr>
              <a:t>Number of Perinatal deaths by Province 2018-2021</a:t>
            </a:r>
          </a:p>
        </p:txBody>
      </p:sp>
      <p:sp>
        <p:nvSpPr>
          <p:cNvPr id="15364" name="Date Placeholder 2" hidden="1">
            <a:extLst>
              <a:ext uri="{FF2B5EF4-FFF2-40B4-BE49-F238E27FC236}">
                <a16:creationId xmlns:a16="http://schemas.microsoft.com/office/drawing/2014/main" id="{776574E9-90B0-4B55-8843-CBAC76A0A337}"/>
              </a:ext>
            </a:extLst>
          </p:cNvPr>
          <p:cNvSpPr>
            <a:spLocks noGrp="1" noChangeArrowheads="1"/>
          </p:cNvSpPr>
          <p:nvPr>
            <p:ph type="dt" sz="quarter" idx="10"/>
          </p:nvPr>
        </p:nvSpPr>
        <p:spPr bwMode="auto">
          <a:xfrm>
            <a:off x="203200" y="6521450"/>
            <a:ext cx="2844800" cy="1841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l" rtl="0" eaLnBrk="1" fontAlgn="auto" hangingPunct="1">
              <a:spcBef>
                <a:spcPts val="0"/>
              </a:spcBef>
              <a:spcAft>
                <a:spcPts val="0"/>
              </a:spcAft>
              <a:defRPr sz="600" b="0" i="0" kern="1200">
                <a:solidFill>
                  <a:srgbClr val="6C6463"/>
                </a:solidFill>
                <a:latin typeface="Gill Sans MT"/>
                <a:ea typeface="+mn-ea"/>
                <a:cs typeface="Gill Sans MT"/>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lnSpc>
                <a:spcPct val="100000"/>
              </a:lnSpc>
              <a:spcBef>
                <a:spcPct val="0"/>
              </a:spcBef>
              <a:spcAft>
                <a:spcPts val="450"/>
              </a:spcAft>
              <a:buNone/>
              <a:defRPr/>
            </a:pPr>
            <a:fld id="{C890CAB8-5C2B-45FA-9FA6-ACF45A76F599}" type="datetime1">
              <a:rPr lang="en-US" smtClean="0"/>
              <a:pPr fontAlgn="base">
                <a:lnSpc>
                  <a:spcPct val="100000"/>
                </a:lnSpc>
                <a:spcBef>
                  <a:spcPct val="0"/>
                </a:spcBef>
                <a:spcAft>
                  <a:spcPts val="450"/>
                </a:spcAft>
                <a:buNone/>
                <a:defRPr/>
              </a:pPr>
              <a:t>3/9/2022</a:t>
            </a:fld>
            <a:endParaRPr lang="en-US" altLang="en-US" sz="450">
              <a:solidFill>
                <a:srgbClr val="6C6463"/>
              </a:solidFill>
              <a:latin typeface="Gill Sans MT" panose="020B0502020104020203" pitchFamily="34" charset="0"/>
              <a:ea typeface="Gill Sans MT" panose="020B0502020104020203" pitchFamily="34" charset="0"/>
              <a:cs typeface="Gill Sans MT" panose="020B0502020104020203" pitchFamily="34" charset="0"/>
            </a:endParaRPr>
          </a:p>
        </p:txBody>
      </p:sp>
      <p:graphicFrame>
        <p:nvGraphicFramePr>
          <p:cNvPr id="15365" name="Chart 6">
            <a:extLst>
              <a:ext uri="{FF2B5EF4-FFF2-40B4-BE49-F238E27FC236}">
                <a16:creationId xmlns:a16="http://schemas.microsoft.com/office/drawing/2014/main" id="{F3D263D0-7F8A-462C-B9F5-ECDE6BBFF5EB}"/>
              </a:ext>
            </a:extLst>
          </p:cNvPr>
          <p:cNvGraphicFramePr>
            <a:graphicFrameLocks/>
          </p:cNvGraphicFramePr>
          <p:nvPr/>
        </p:nvGraphicFramePr>
        <p:xfrm>
          <a:off x="1193006" y="1588294"/>
          <a:ext cx="6705600" cy="4062413"/>
        </p:xfrm>
        <a:graphic>
          <a:graphicData uri="http://schemas.openxmlformats.org/presentationml/2006/ole">
            <mc:AlternateContent xmlns:mc="http://schemas.openxmlformats.org/markup-compatibility/2006">
              <mc:Choice xmlns:v="urn:schemas-microsoft-com:vml" Requires="v">
                <p:oleObj spid="_x0000_s2090" name="Chart" r:id="rId4" imgW="8949704" imgH="5425910" progId="Excel.Chart.8">
                  <p:embed/>
                </p:oleObj>
              </mc:Choice>
              <mc:Fallback>
                <p:oleObj name="Chart" r:id="rId4" imgW="8949704" imgH="5425910" progId="Excel.Chart.8">
                  <p:embed/>
                  <p:pic>
                    <p:nvPicPr>
                      <p:cNvPr id="15365" name="Chart 6">
                        <a:extLst>
                          <a:ext uri="{FF2B5EF4-FFF2-40B4-BE49-F238E27FC236}">
                            <a16:creationId xmlns:a16="http://schemas.microsoft.com/office/drawing/2014/main" id="{F3D263D0-7F8A-462C-B9F5-ECDE6BBFF5E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006" y="1588294"/>
                        <a:ext cx="67056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5">
            <a:extLst>
              <a:ext uri="{FF2B5EF4-FFF2-40B4-BE49-F238E27FC236}">
                <a16:creationId xmlns:a16="http://schemas.microsoft.com/office/drawing/2014/main" id="{19348105-9983-4E6D-83E4-0FAA8CF65FF6}"/>
              </a:ext>
            </a:extLst>
          </p:cNvPr>
          <p:cNvSpPr txBox="1">
            <a:spLocks noChangeArrowheads="1"/>
          </p:cNvSpPr>
          <p:nvPr/>
        </p:nvSpPr>
        <p:spPr bwMode="auto">
          <a:xfrm>
            <a:off x="542926" y="1245394"/>
            <a:ext cx="80605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BA0C2F"/>
                </a:solidFill>
                <a:latin typeface="Gill Sans MT" panose="020B0502020104020203" pitchFamily="34" charset="0"/>
              </a:rPr>
              <a:t>Causes of Perinatal deaths by Province 2018-2021</a:t>
            </a:r>
          </a:p>
        </p:txBody>
      </p:sp>
      <p:pic>
        <p:nvPicPr>
          <p:cNvPr id="17411" name="Picture 4">
            <a:extLst>
              <a:ext uri="{FF2B5EF4-FFF2-40B4-BE49-F238E27FC236}">
                <a16:creationId xmlns:a16="http://schemas.microsoft.com/office/drawing/2014/main" id="{91758F50-69BF-42A2-A60C-F83FB1CCA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1645444"/>
            <a:ext cx="6629400" cy="406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15</a:t>
            </a:fld>
            <a:endParaRPr lang="en-US" dirty="0"/>
          </a:p>
        </p:txBody>
      </p:sp>
      <p:sp>
        <p:nvSpPr>
          <p:cNvPr id="13" name="Subtitle 12"/>
          <p:cNvSpPr>
            <a:spLocks noGrp="1"/>
          </p:cNvSpPr>
          <p:nvPr>
            <p:ph type="subTitle" idx="1"/>
          </p:nvPr>
        </p:nvSpPr>
        <p:spPr>
          <a:xfrm>
            <a:off x="685800" y="4114800"/>
            <a:ext cx="3657600" cy="1600200"/>
          </a:xfrm>
        </p:spPr>
        <p:txBody>
          <a:bodyPr/>
          <a:lstStyle/>
          <a:p>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NEGATIVE  TREND</a:t>
            </a:r>
            <a:endParaRPr lang="en-ZA" dirty="0"/>
          </a:p>
        </p:txBody>
      </p:sp>
    </p:spTree>
    <p:extLst>
      <p:ext uri="{BB962C8B-B14F-4D97-AF65-F5344CB8AC3E}">
        <p14:creationId xmlns:p14="http://schemas.microsoft.com/office/powerpoint/2010/main" val="332533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BD7547-C566-4F2A-8169-36B2F8B5243C}"/>
              </a:ext>
            </a:extLst>
          </p:cNvPr>
          <p:cNvSpPr>
            <a:spLocks noGrp="1"/>
          </p:cNvSpPr>
          <p:nvPr>
            <p:ph type="sldNum" sz="quarter" idx="4"/>
          </p:nvPr>
        </p:nvSpPr>
        <p:spPr/>
        <p:txBody>
          <a:bodyPr/>
          <a:lstStyle/>
          <a:p>
            <a:fld id="{42782948-4DBE-204D-AB9E-B65E067054AE}" type="slidenum">
              <a:rPr lang="en-US" smtClean="0"/>
              <a:pPr/>
              <a:t>16</a:t>
            </a:fld>
            <a:endParaRPr lang="en-US" dirty="0"/>
          </a:p>
        </p:txBody>
      </p:sp>
      <p:sp>
        <p:nvSpPr>
          <p:cNvPr id="4" name="Title 3">
            <a:extLst>
              <a:ext uri="{FF2B5EF4-FFF2-40B4-BE49-F238E27FC236}">
                <a16:creationId xmlns:a16="http://schemas.microsoft.com/office/drawing/2014/main" id="{478818C4-9E17-4B59-A147-04F0FEF79007}"/>
              </a:ext>
            </a:extLst>
          </p:cNvPr>
          <p:cNvSpPr>
            <a:spLocks noGrp="1"/>
          </p:cNvSpPr>
          <p:nvPr>
            <p:ph type="title"/>
          </p:nvPr>
        </p:nvSpPr>
        <p:spPr>
          <a:xfrm>
            <a:off x="419252" y="208746"/>
            <a:ext cx="8305496" cy="954107"/>
          </a:xfrm>
        </p:spPr>
        <p:txBody>
          <a:bodyPr/>
          <a:lstStyle/>
          <a:p>
            <a:pPr algn="ctr"/>
            <a:r>
              <a:rPr lang="en-US" sz="2800" b="1" dirty="0"/>
              <a:t>Folic acid and Iron Supplementation during ANC </a:t>
            </a:r>
            <a:r>
              <a:rPr lang="en-US" b="1" dirty="0"/>
              <a:t>by Quarter from 2018 to 2021</a:t>
            </a:r>
            <a:endParaRPr lang="en-US" dirty="0"/>
          </a:p>
        </p:txBody>
      </p:sp>
      <p:graphicFrame>
        <p:nvGraphicFramePr>
          <p:cNvPr id="6" name="Chart 5">
            <a:extLst>
              <a:ext uri="{FF2B5EF4-FFF2-40B4-BE49-F238E27FC236}">
                <a16:creationId xmlns:a16="http://schemas.microsoft.com/office/drawing/2014/main" id="{840F1098-CB40-4090-A989-94A3F5B0E8AB}"/>
              </a:ext>
            </a:extLst>
          </p:cNvPr>
          <p:cNvGraphicFramePr>
            <a:graphicFrameLocks/>
          </p:cNvGraphicFramePr>
          <p:nvPr>
            <p:extLst>
              <p:ext uri="{D42A27DB-BD31-4B8C-83A1-F6EECF244321}">
                <p14:modId xmlns:p14="http://schemas.microsoft.com/office/powerpoint/2010/main" val="3628543853"/>
              </p:ext>
            </p:extLst>
          </p:nvPr>
        </p:nvGraphicFramePr>
        <p:xfrm>
          <a:off x="152400" y="1162853"/>
          <a:ext cx="8839200" cy="52379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436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73308F-076C-461A-8B40-7280F20DB07A}"/>
              </a:ext>
            </a:extLst>
          </p:cNvPr>
          <p:cNvSpPr>
            <a:spLocks noGrp="1"/>
          </p:cNvSpPr>
          <p:nvPr>
            <p:ph type="sldNum" sz="quarter" idx="12"/>
          </p:nvPr>
        </p:nvSpPr>
        <p:spPr/>
        <p:txBody>
          <a:bodyPr/>
          <a:lstStyle/>
          <a:p>
            <a:fld id="{42782948-4DBE-204D-AB9E-B65E067054AE}" type="slidenum">
              <a:rPr lang="en-US" smtClean="0"/>
              <a:pPr/>
              <a:t>17</a:t>
            </a:fld>
            <a:endParaRPr lang="en-US" dirty="0"/>
          </a:p>
        </p:txBody>
      </p:sp>
      <p:sp>
        <p:nvSpPr>
          <p:cNvPr id="5" name="Title 4">
            <a:extLst>
              <a:ext uri="{FF2B5EF4-FFF2-40B4-BE49-F238E27FC236}">
                <a16:creationId xmlns:a16="http://schemas.microsoft.com/office/drawing/2014/main" id="{E2E49E43-7811-4CCA-97D7-47C8C2A4E296}"/>
              </a:ext>
            </a:extLst>
          </p:cNvPr>
          <p:cNvSpPr>
            <a:spLocks noGrp="1"/>
          </p:cNvSpPr>
          <p:nvPr>
            <p:ph type="title"/>
          </p:nvPr>
        </p:nvSpPr>
        <p:spPr>
          <a:xfrm>
            <a:off x="152400" y="143255"/>
            <a:ext cx="8839200" cy="954107"/>
          </a:xfrm>
        </p:spPr>
        <p:txBody>
          <a:bodyPr/>
          <a:lstStyle/>
          <a:p>
            <a:pPr algn="ctr"/>
            <a:r>
              <a:rPr lang="en-US" b="1" dirty="0"/>
              <a:t>High-risk pregnancies at 1st ANC by Quarter from 2018 to 2021</a:t>
            </a:r>
            <a:endParaRPr lang="en-US" dirty="0"/>
          </a:p>
        </p:txBody>
      </p:sp>
      <p:graphicFrame>
        <p:nvGraphicFramePr>
          <p:cNvPr id="7" name="Chart 6">
            <a:extLst>
              <a:ext uri="{FF2B5EF4-FFF2-40B4-BE49-F238E27FC236}">
                <a16:creationId xmlns:a16="http://schemas.microsoft.com/office/drawing/2014/main" id="{11DD3C54-58E4-42B6-B54F-EEE0E96231F6}"/>
              </a:ext>
            </a:extLst>
          </p:cNvPr>
          <p:cNvGraphicFramePr>
            <a:graphicFrameLocks/>
          </p:cNvGraphicFramePr>
          <p:nvPr>
            <p:extLst>
              <p:ext uri="{D42A27DB-BD31-4B8C-83A1-F6EECF244321}">
                <p14:modId xmlns:p14="http://schemas.microsoft.com/office/powerpoint/2010/main" val="3306800541"/>
              </p:ext>
            </p:extLst>
          </p:nvPr>
        </p:nvGraphicFramePr>
        <p:xfrm>
          <a:off x="152400" y="914400"/>
          <a:ext cx="8839200" cy="54310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7827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9AE690-BBC2-40BB-8D19-50D4AF7E1409}"/>
              </a:ext>
            </a:extLst>
          </p:cNvPr>
          <p:cNvSpPr>
            <a:spLocks noGrp="1"/>
          </p:cNvSpPr>
          <p:nvPr>
            <p:ph type="sldNum" sz="quarter" idx="4"/>
          </p:nvPr>
        </p:nvSpPr>
        <p:spPr/>
        <p:txBody>
          <a:bodyPr/>
          <a:lstStyle/>
          <a:p>
            <a:fld id="{42782948-4DBE-204D-AB9E-B65E067054AE}" type="slidenum">
              <a:rPr lang="en-US" smtClean="0"/>
              <a:pPr/>
              <a:t>18</a:t>
            </a:fld>
            <a:endParaRPr lang="en-US" dirty="0"/>
          </a:p>
        </p:txBody>
      </p:sp>
      <p:sp>
        <p:nvSpPr>
          <p:cNvPr id="6" name="Title 5">
            <a:extLst>
              <a:ext uri="{FF2B5EF4-FFF2-40B4-BE49-F238E27FC236}">
                <a16:creationId xmlns:a16="http://schemas.microsoft.com/office/drawing/2014/main" id="{BB6AEE74-F53F-4F6B-A88D-17F478F4B1DA}"/>
              </a:ext>
            </a:extLst>
          </p:cNvPr>
          <p:cNvSpPr>
            <a:spLocks noGrp="1"/>
          </p:cNvSpPr>
          <p:nvPr>
            <p:ph type="title"/>
          </p:nvPr>
        </p:nvSpPr>
        <p:spPr>
          <a:xfrm>
            <a:off x="282227" y="213955"/>
            <a:ext cx="8306104" cy="461665"/>
          </a:xfrm>
        </p:spPr>
        <p:txBody>
          <a:bodyPr/>
          <a:lstStyle/>
          <a:p>
            <a:pPr algn="ctr"/>
            <a:r>
              <a:rPr lang="en-US" sz="2400" b="1" dirty="0"/>
              <a:t>High-risk pregnancies at 1st ANC: Jan-Dec 2020 &amp;  2021</a:t>
            </a:r>
          </a:p>
        </p:txBody>
      </p:sp>
      <p:pic>
        <p:nvPicPr>
          <p:cNvPr id="3" name="Picture 2">
            <a:extLst>
              <a:ext uri="{FF2B5EF4-FFF2-40B4-BE49-F238E27FC236}">
                <a16:creationId xmlns:a16="http://schemas.microsoft.com/office/drawing/2014/main" id="{A52B4823-9A0F-44F5-9A30-C418841D1BD2}"/>
              </a:ext>
            </a:extLst>
          </p:cNvPr>
          <p:cNvPicPr>
            <a:picLocks noChangeAspect="1"/>
          </p:cNvPicPr>
          <p:nvPr/>
        </p:nvPicPr>
        <p:blipFill>
          <a:blip r:embed="rId3"/>
          <a:srcRect/>
          <a:stretch/>
        </p:blipFill>
        <p:spPr>
          <a:xfrm>
            <a:off x="0" y="788895"/>
            <a:ext cx="9144000" cy="5916705"/>
          </a:xfrm>
          <a:prstGeom prst="rect">
            <a:avLst/>
          </a:prstGeom>
        </p:spPr>
      </p:pic>
    </p:spTree>
    <p:extLst>
      <p:ext uri="{BB962C8B-B14F-4D97-AF65-F5344CB8AC3E}">
        <p14:creationId xmlns:p14="http://schemas.microsoft.com/office/powerpoint/2010/main" val="377319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19</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ZA" dirty="0"/>
              <a:t>MATERNAL MORTALITY</a:t>
            </a:r>
          </a:p>
        </p:txBody>
      </p:sp>
    </p:spTree>
    <p:extLst>
      <p:ext uri="{BB962C8B-B14F-4D97-AF65-F5344CB8AC3E}">
        <p14:creationId xmlns:p14="http://schemas.microsoft.com/office/powerpoint/2010/main" val="329691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C0173F-9083-49E4-9B94-737BC9F8FF8E}"/>
              </a:ext>
            </a:extLst>
          </p:cNvPr>
          <p:cNvSpPr>
            <a:spLocks noGrp="1"/>
          </p:cNvSpPr>
          <p:nvPr>
            <p:ph type="sldNum" sz="quarter" idx="4"/>
          </p:nvPr>
        </p:nvSpPr>
        <p:spPr/>
        <p:txBody>
          <a:bodyPr/>
          <a:lstStyle/>
          <a:p>
            <a:fld id="{42782948-4DBE-204D-AB9E-B65E067054AE}" type="slidenum">
              <a:rPr lang="en-US" smtClean="0"/>
              <a:pPr/>
              <a:t>2</a:t>
            </a:fld>
            <a:endParaRPr lang="en-US" dirty="0"/>
          </a:p>
        </p:txBody>
      </p:sp>
      <p:sp>
        <p:nvSpPr>
          <p:cNvPr id="4" name="Title 3">
            <a:extLst>
              <a:ext uri="{FF2B5EF4-FFF2-40B4-BE49-F238E27FC236}">
                <a16:creationId xmlns:a16="http://schemas.microsoft.com/office/drawing/2014/main" id="{75A497A8-598C-49CD-8ADE-D3B466B2D4CE}"/>
              </a:ext>
            </a:extLst>
          </p:cNvPr>
          <p:cNvSpPr>
            <a:spLocks noGrp="1"/>
          </p:cNvSpPr>
          <p:nvPr>
            <p:ph type="title"/>
          </p:nvPr>
        </p:nvSpPr>
        <p:spPr>
          <a:xfrm>
            <a:off x="584638" y="962799"/>
            <a:ext cx="7974723" cy="523220"/>
          </a:xfrm>
        </p:spPr>
        <p:txBody>
          <a:bodyPr/>
          <a:lstStyle/>
          <a:p>
            <a:pPr algn="ctr"/>
            <a:r>
              <a:rPr lang="en-US" dirty="0"/>
              <a:t>MATERNAL AND PERINATAL HEALTH</a:t>
            </a:r>
            <a:endParaRPr lang="en-US" sz="1800" dirty="0"/>
          </a:p>
        </p:txBody>
      </p:sp>
      <p:pic>
        <p:nvPicPr>
          <p:cNvPr id="2" name="Picture 1">
            <a:extLst>
              <a:ext uri="{FF2B5EF4-FFF2-40B4-BE49-F238E27FC236}">
                <a16:creationId xmlns:a16="http://schemas.microsoft.com/office/drawing/2014/main" id="{7459C1FA-B2A6-4A79-80F3-44FFF8B76C37}"/>
              </a:ext>
            </a:extLst>
          </p:cNvPr>
          <p:cNvPicPr>
            <a:picLocks noChangeAspect="1"/>
          </p:cNvPicPr>
          <p:nvPr/>
        </p:nvPicPr>
        <p:blipFill>
          <a:blip r:embed="rId2"/>
          <a:stretch>
            <a:fillRect/>
          </a:stretch>
        </p:blipFill>
        <p:spPr>
          <a:xfrm>
            <a:off x="1151847" y="1636383"/>
            <a:ext cx="6840305" cy="4535817"/>
          </a:xfrm>
          <a:prstGeom prst="rect">
            <a:avLst/>
          </a:prstGeom>
        </p:spPr>
      </p:pic>
      <p:sp>
        <p:nvSpPr>
          <p:cNvPr id="5" name="TextBox 4">
            <a:extLst>
              <a:ext uri="{FF2B5EF4-FFF2-40B4-BE49-F238E27FC236}">
                <a16:creationId xmlns:a16="http://schemas.microsoft.com/office/drawing/2014/main" id="{2C1BE286-FDE9-409E-A257-52A3C64432FC}"/>
              </a:ext>
            </a:extLst>
          </p:cNvPr>
          <p:cNvSpPr txBox="1"/>
          <p:nvPr/>
        </p:nvSpPr>
        <p:spPr>
          <a:xfrm>
            <a:off x="1975478" y="6182789"/>
            <a:ext cx="5193041" cy="369332"/>
          </a:xfrm>
          <a:prstGeom prst="rect">
            <a:avLst/>
          </a:prstGeom>
          <a:noFill/>
        </p:spPr>
        <p:txBody>
          <a:bodyPr wrap="square" rtlCol="0">
            <a:spAutoFit/>
          </a:bodyPr>
          <a:lstStyle/>
          <a:p>
            <a:r>
              <a:rPr lang="en-US" dirty="0"/>
              <a:t>Photo credit: Gender Links</a:t>
            </a:r>
          </a:p>
        </p:txBody>
      </p:sp>
    </p:spTree>
    <p:extLst>
      <p:ext uri="{BB962C8B-B14F-4D97-AF65-F5344CB8AC3E}">
        <p14:creationId xmlns:p14="http://schemas.microsoft.com/office/powerpoint/2010/main" val="158452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391471-4FAE-4F1A-876B-2CA0D1B3AF90}"/>
              </a:ext>
            </a:extLst>
          </p:cNvPr>
          <p:cNvSpPr>
            <a:spLocks noGrp="1"/>
          </p:cNvSpPr>
          <p:nvPr>
            <p:ph type="sldNum" sz="quarter" idx="4"/>
          </p:nvPr>
        </p:nvSpPr>
        <p:spPr/>
        <p:txBody>
          <a:bodyPr/>
          <a:lstStyle/>
          <a:p>
            <a:fld id="{42782948-4DBE-204D-AB9E-B65E067054AE}" type="slidenum">
              <a:rPr lang="en-US" smtClean="0"/>
              <a:pPr/>
              <a:t>20</a:t>
            </a:fld>
            <a:endParaRPr lang="en-US" dirty="0"/>
          </a:p>
        </p:txBody>
      </p:sp>
      <p:sp>
        <p:nvSpPr>
          <p:cNvPr id="4" name="Title 3">
            <a:extLst>
              <a:ext uri="{FF2B5EF4-FFF2-40B4-BE49-F238E27FC236}">
                <a16:creationId xmlns:a16="http://schemas.microsoft.com/office/drawing/2014/main" id="{57065404-28DA-4938-9419-4E65AD70E249}"/>
              </a:ext>
            </a:extLst>
          </p:cNvPr>
          <p:cNvSpPr>
            <a:spLocks noGrp="1"/>
          </p:cNvSpPr>
          <p:nvPr>
            <p:ph type="title"/>
          </p:nvPr>
        </p:nvSpPr>
        <p:spPr>
          <a:xfrm>
            <a:off x="152400" y="657880"/>
            <a:ext cx="8839200" cy="523220"/>
          </a:xfrm>
        </p:spPr>
        <p:txBody>
          <a:bodyPr/>
          <a:lstStyle/>
          <a:p>
            <a:pPr algn="ctr"/>
            <a:r>
              <a:rPr lang="en-US" dirty="0"/>
              <a:t>Maternal Mortality Datasets</a:t>
            </a:r>
          </a:p>
        </p:txBody>
      </p:sp>
      <p:sp>
        <p:nvSpPr>
          <p:cNvPr id="2" name="TextBox 1">
            <a:extLst>
              <a:ext uri="{FF2B5EF4-FFF2-40B4-BE49-F238E27FC236}">
                <a16:creationId xmlns:a16="http://schemas.microsoft.com/office/drawing/2014/main" id="{11625BBF-2FE2-4C4E-B792-C71EA3CB6527}"/>
              </a:ext>
            </a:extLst>
          </p:cNvPr>
          <p:cNvSpPr txBox="1"/>
          <p:nvPr/>
        </p:nvSpPr>
        <p:spPr>
          <a:xfrm>
            <a:off x="2077524" y="2419856"/>
            <a:ext cx="184731" cy="646331"/>
          </a:xfrm>
          <a:prstGeom prst="rect">
            <a:avLst/>
          </a:prstGeom>
          <a:noFill/>
        </p:spPr>
        <p:txBody>
          <a:bodyPr wrap="none" rtlCol="0">
            <a:spAutoFit/>
          </a:bodyPr>
          <a:lstStyle/>
          <a:p>
            <a:endParaRPr lang="en-US" dirty="0"/>
          </a:p>
          <a:p>
            <a:endParaRPr lang="en-US" dirty="0"/>
          </a:p>
        </p:txBody>
      </p:sp>
      <p:graphicFrame>
        <p:nvGraphicFramePr>
          <p:cNvPr id="7" name="Chart 6">
            <a:extLst>
              <a:ext uri="{FF2B5EF4-FFF2-40B4-BE49-F238E27FC236}">
                <a16:creationId xmlns:a16="http://schemas.microsoft.com/office/drawing/2014/main" id="{22505DE2-8095-439C-BE1D-19407282799E}"/>
              </a:ext>
            </a:extLst>
          </p:cNvPr>
          <p:cNvGraphicFramePr/>
          <p:nvPr>
            <p:extLst>
              <p:ext uri="{D42A27DB-BD31-4B8C-83A1-F6EECF244321}">
                <p14:modId xmlns:p14="http://schemas.microsoft.com/office/powerpoint/2010/main" val="2122552618"/>
              </p:ext>
            </p:extLst>
          </p:nvPr>
        </p:nvGraphicFramePr>
        <p:xfrm>
          <a:off x="1447800" y="1524000"/>
          <a:ext cx="64770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2597D377-A47C-48FE-A46C-677B29E5AC4A}"/>
              </a:ext>
            </a:extLst>
          </p:cNvPr>
          <p:cNvSpPr txBox="1"/>
          <p:nvPr/>
        </p:nvSpPr>
        <p:spPr>
          <a:xfrm>
            <a:off x="1447800" y="5802537"/>
            <a:ext cx="5181600" cy="369332"/>
          </a:xfrm>
          <a:prstGeom prst="rect">
            <a:avLst/>
          </a:prstGeom>
          <a:noFill/>
        </p:spPr>
        <p:txBody>
          <a:bodyPr wrap="square" rtlCol="0">
            <a:spAutoFit/>
          </a:bodyPr>
          <a:lstStyle/>
          <a:p>
            <a:r>
              <a:rPr lang="en-US" dirty="0">
                <a:solidFill>
                  <a:schemeClr val="tx1">
                    <a:lumMod val="75000"/>
                    <a:lumOff val="25000"/>
                  </a:schemeClr>
                </a:solidFill>
              </a:rPr>
              <a:t>Differences between DHS, MPDSR, and DHIS2 data</a:t>
            </a:r>
          </a:p>
        </p:txBody>
      </p:sp>
    </p:spTree>
    <p:extLst>
      <p:ext uri="{BB962C8B-B14F-4D97-AF65-F5344CB8AC3E}">
        <p14:creationId xmlns:p14="http://schemas.microsoft.com/office/powerpoint/2010/main" val="343733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391471-4FAE-4F1A-876B-2CA0D1B3AF90}"/>
              </a:ext>
            </a:extLst>
          </p:cNvPr>
          <p:cNvSpPr>
            <a:spLocks noGrp="1"/>
          </p:cNvSpPr>
          <p:nvPr>
            <p:ph type="sldNum" sz="quarter" idx="4"/>
          </p:nvPr>
        </p:nvSpPr>
        <p:spPr/>
        <p:txBody>
          <a:bodyPr/>
          <a:lstStyle/>
          <a:p>
            <a:fld id="{42782948-4DBE-204D-AB9E-B65E067054AE}" type="slidenum">
              <a:rPr lang="en-US" smtClean="0"/>
              <a:pPr/>
              <a:t>21</a:t>
            </a:fld>
            <a:endParaRPr lang="en-US" dirty="0"/>
          </a:p>
        </p:txBody>
      </p:sp>
      <p:sp>
        <p:nvSpPr>
          <p:cNvPr id="4" name="Title 3">
            <a:extLst>
              <a:ext uri="{FF2B5EF4-FFF2-40B4-BE49-F238E27FC236}">
                <a16:creationId xmlns:a16="http://schemas.microsoft.com/office/drawing/2014/main" id="{57065404-28DA-4938-9419-4E65AD70E249}"/>
              </a:ext>
            </a:extLst>
          </p:cNvPr>
          <p:cNvSpPr>
            <a:spLocks noGrp="1"/>
          </p:cNvSpPr>
          <p:nvPr>
            <p:ph type="title"/>
          </p:nvPr>
        </p:nvSpPr>
        <p:spPr>
          <a:xfrm>
            <a:off x="152400" y="190500"/>
            <a:ext cx="8839200" cy="990600"/>
          </a:xfrm>
        </p:spPr>
        <p:txBody>
          <a:bodyPr/>
          <a:lstStyle/>
          <a:p>
            <a:pPr algn="ctr"/>
            <a:r>
              <a:rPr lang="en-ZA" sz="2800" b="1" dirty="0">
                <a:solidFill>
                  <a:srgbClr val="C00000"/>
                </a:solidFill>
              </a:rPr>
              <a:t>Maternal mortality ratio per 100 000 deliveries:  2018 – 2021 Yearly Targets vs Achieved DHIS2 </a:t>
            </a:r>
            <a:endParaRPr lang="en-US" dirty="0"/>
          </a:p>
        </p:txBody>
      </p:sp>
      <p:graphicFrame>
        <p:nvGraphicFramePr>
          <p:cNvPr id="5" name="Chart 4">
            <a:extLst>
              <a:ext uri="{FF2B5EF4-FFF2-40B4-BE49-F238E27FC236}">
                <a16:creationId xmlns:a16="http://schemas.microsoft.com/office/drawing/2014/main" id="{9CA43136-973B-4AF4-BCC7-7D2745CB2523}"/>
              </a:ext>
            </a:extLst>
          </p:cNvPr>
          <p:cNvGraphicFramePr>
            <a:graphicFrameLocks/>
          </p:cNvGraphicFramePr>
          <p:nvPr>
            <p:extLst>
              <p:ext uri="{D42A27DB-BD31-4B8C-83A1-F6EECF244321}">
                <p14:modId xmlns:p14="http://schemas.microsoft.com/office/powerpoint/2010/main" val="795198571"/>
              </p:ext>
            </p:extLst>
          </p:nvPr>
        </p:nvGraphicFramePr>
        <p:xfrm>
          <a:off x="152400" y="1066800"/>
          <a:ext cx="8839200"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52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165BDE-08C8-4D9A-AD96-17E6A185E027}"/>
              </a:ext>
            </a:extLst>
          </p:cNvPr>
          <p:cNvSpPr>
            <a:spLocks noGrp="1"/>
          </p:cNvSpPr>
          <p:nvPr>
            <p:ph type="sldNum" sz="quarter" idx="4"/>
          </p:nvPr>
        </p:nvSpPr>
        <p:spPr/>
        <p:txBody>
          <a:bodyPr/>
          <a:lstStyle/>
          <a:p>
            <a:fld id="{42782948-4DBE-204D-AB9E-B65E067054AE}" type="slidenum">
              <a:rPr lang="en-US" smtClean="0"/>
              <a:pPr/>
              <a:t>22</a:t>
            </a:fld>
            <a:endParaRPr lang="en-US" dirty="0"/>
          </a:p>
        </p:txBody>
      </p:sp>
      <p:sp>
        <p:nvSpPr>
          <p:cNvPr id="4" name="Title 3">
            <a:extLst>
              <a:ext uri="{FF2B5EF4-FFF2-40B4-BE49-F238E27FC236}">
                <a16:creationId xmlns:a16="http://schemas.microsoft.com/office/drawing/2014/main" id="{72B7A9FF-E479-40AC-A145-4E6F91E069B2}"/>
              </a:ext>
            </a:extLst>
          </p:cNvPr>
          <p:cNvSpPr>
            <a:spLocks noGrp="1"/>
          </p:cNvSpPr>
          <p:nvPr>
            <p:ph type="title"/>
          </p:nvPr>
        </p:nvSpPr>
        <p:spPr>
          <a:xfrm>
            <a:off x="686104" y="417493"/>
            <a:ext cx="7772400" cy="954107"/>
          </a:xfrm>
        </p:spPr>
        <p:txBody>
          <a:bodyPr/>
          <a:lstStyle/>
          <a:p>
            <a:pPr algn="ctr"/>
            <a:r>
              <a:rPr lang="en-US" b="1" dirty="0"/>
              <a:t>Number of Maternal death by province for  2020 and 2021</a:t>
            </a:r>
          </a:p>
        </p:txBody>
      </p:sp>
      <p:graphicFrame>
        <p:nvGraphicFramePr>
          <p:cNvPr id="7" name="Content Placeholder 6">
            <a:extLst>
              <a:ext uri="{FF2B5EF4-FFF2-40B4-BE49-F238E27FC236}">
                <a16:creationId xmlns:a16="http://schemas.microsoft.com/office/drawing/2014/main" id="{62DFB47E-DF11-4964-8983-23ABEB1BB744}"/>
              </a:ext>
            </a:extLst>
          </p:cNvPr>
          <p:cNvGraphicFramePr>
            <a:graphicFrameLocks noGrp="1"/>
          </p:cNvGraphicFramePr>
          <p:nvPr>
            <p:ph idx="1"/>
            <p:extLst>
              <p:ext uri="{D42A27DB-BD31-4B8C-83A1-F6EECF244321}">
                <p14:modId xmlns:p14="http://schemas.microsoft.com/office/powerpoint/2010/main" val="1863440173"/>
              </p:ext>
            </p:extLst>
          </p:nvPr>
        </p:nvGraphicFramePr>
        <p:xfrm>
          <a:off x="304800" y="1371600"/>
          <a:ext cx="8458200" cy="4800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4375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7C3AEB-9AC8-4FEB-8D6F-DBAFB3EF8231}"/>
              </a:ext>
            </a:extLst>
          </p:cNvPr>
          <p:cNvSpPr>
            <a:spLocks noGrp="1"/>
          </p:cNvSpPr>
          <p:nvPr>
            <p:ph type="sldNum" sz="quarter" idx="4"/>
          </p:nvPr>
        </p:nvSpPr>
        <p:spPr/>
        <p:txBody>
          <a:bodyPr/>
          <a:lstStyle/>
          <a:p>
            <a:fld id="{42782948-4DBE-204D-AB9E-B65E067054AE}" type="slidenum">
              <a:rPr lang="en-US" smtClean="0"/>
              <a:pPr/>
              <a:t>23</a:t>
            </a:fld>
            <a:endParaRPr lang="en-US" dirty="0"/>
          </a:p>
        </p:txBody>
      </p:sp>
      <p:sp>
        <p:nvSpPr>
          <p:cNvPr id="4" name="Title 3">
            <a:extLst>
              <a:ext uri="{FF2B5EF4-FFF2-40B4-BE49-F238E27FC236}">
                <a16:creationId xmlns:a16="http://schemas.microsoft.com/office/drawing/2014/main" id="{C4C6D138-FD90-44D0-A8AB-D6F33227DCBF}"/>
              </a:ext>
            </a:extLst>
          </p:cNvPr>
          <p:cNvSpPr>
            <a:spLocks noGrp="1"/>
          </p:cNvSpPr>
          <p:nvPr>
            <p:ph type="title"/>
          </p:nvPr>
        </p:nvSpPr>
        <p:spPr>
          <a:xfrm>
            <a:off x="92364" y="139643"/>
            <a:ext cx="8915400" cy="461665"/>
          </a:xfrm>
        </p:spPr>
        <p:txBody>
          <a:bodyPr/>
          <a:lstStyle/>
          <a:p>
            <a:pPr algn="ctr"/>
            <a:r>
              <a:rPr lang="en-US" sz="2400" b="1" dirty="0"/>
              <a:t>Provincial distribution of the number of Maternal deaths</a:t>
            </a:r>
          </a:p>
        </p:txBody>
      </p:sp>
      <p:graphicFrame>
        <p:nvGraphicFramePr>
          <p:cNvPr id="5" name="Table 4">
            <a:extLst>
              <a:ext uri="{FF2B5EF4-FFF2-40B4-BE49-F238E27FC236}">
                <a16:creationId xmlns:a16="http://schemas.microsoft.com/office/drawing/2014/main" id="{9656E995-6F96-40AD-91E9-F53CCB99898A}"/>
              </a:ext>
            </a:extLst>
          </p:cNvPr>
          <p:cNvGraphicFramePr>
            <a:graphicFrameLocks noGrp="1"/>
          </p:cNvGraphicFramePr>
          <p:nvPr/>
        </p:nvGraphicFramePr>
        <p:xfrm>
          <a:off x="331929" y="694770"/>
          <a:ext cx="8480142" cy="5849580"/>
        </p:xfrm>
        <a:graphic>
          <a:graphicData uri="http://schemas.openxmlformats.org/drawingml/2006/table">
            <a:tbl>
              <a:tblPr/>
              <a:tblGrid>
                <a:gridCol w="1923007">
                  <a:extLst>
                    <a:ext uri="{9D8B030D-6E8A-4147-A177-3AD203B41FA5}">
                      <a16:colId xmlns:a16="http://schemas.microsoft.com/office/drawing/2014/main" val="283165837"/>
                    </a:ext>
                  </a:extLst>
                </a:gridCol>
                <a:gridCol w="504395">
                  <a:extLst>
                    <a:ext uri="{9D8B030D-6E8A-4147-A177-3AD203B41FA5}">
                      <a16:colId xmlns:a16="http://schemas.microsoft.com/office/drawing/2014/main" val="3475594984"/>
                    </a:ext>
                  </a:extLst>
                </a:gridCol>
                <a:gridCol w="504395">
                  <a:extLst>
                    <a:ext uri="{9D8B030D-6E8A-4147-A177-3AD203B41FA5}">
                      <a16:colId xmlns:a16="http://schemas.microsoft.com/office/drawing/2014/main" val="3471461414"/>
                    </a:ext>
                  </a:extLst>
                </a:gridCol>
                <a:gridCol w="504395">
                  <a:extLst>
                    <a:ext uri="{9D8B030D-6E8A-4147-A177-3AD203B41FA5}">
                      <a16:colId xmlns:a16="http://schemas.microsoft.com/office/drawing/2014/main" val="863949291"/>
                    </a:ext>
                  </a:extLst>
                </a:gridCol>
                <a:gridCol w="504395">
                  <a:extLst>
                    <a:ext uri="{9D8B030D-6E8A-4147-A177-3AD203B41FA5}">
                      <a16:colId xmlns:a16="http://schemas.microsoft.com/office/drawing/2014/main" val="3821444637"/>
                    </a:ext>
                  </a:extLst>
                </a:gridCol>
                <a:gridCol w="504395">
                  <a:extLst>
                    <a:ext uri="{9D8B030D-6E8A-4147-A177-3AD203B41FA5}">
                      <a16:colId xmlns:a16="http://schemas.microsoft.com/office/drawing/2014/main" val="2340025430"/>
                    </a:ext>
                  </a:extLst>
                </a:gridCol>
                <a:gridCol w="504395">
                  <a:extLst>
                    <a:ext uri="{9D8B030D-6E8A-4147-A177-3AD203B41FA5}">
                      <a16:colId xmlns:a16="http://schemas.microsoft.com/office/drawing/2014/main" val="4191671747"/>
                    </a:ext>
                  </a:extLst>
                </a:gridCol>
                <a:gridCol w="504395">
                  <a:extLst>
                    <a:ext uri="{9D8B030D-6E8A-4147-A177-3AD203B41FA5}">
                      <a16:colId xmlns:a16="http://schemas.microsoft.com/office/drawing/2014/main" val="3157899944"/>
                    </a:ext>
                  </a:extLst>
                </a:gridCol>
                <a:gridCol w="504395">
                  <a:extLst>
                    <a:ext uri="{9D8B030D-6E8A-4147-A177-3AD203B41FA5}">
                      <a16:colId xmlns:a16="http://schemas.microsoft.com/office/drawing/2014/main" val="3599027266"/>
                    </a:ext>
                  </a:extLst>
                </a:gridCol>
                <a:gridCol w="504395">
                  <a:extLst>
                    <a:ext uri="{9D8B030D-6E8A-4147-A177-3AD203B41FA5}">
                      <a16:colId xmlns:a16="http://schemas.microsoft.com/office/drawing/2014/main" val="808603315"/>
                    </a:ext>
                  </a:extLst>
                </a:gridCol>
                <a:gridCol w="504395">
                  <a:extLst>
                    <a:ext uri="{9D8B030D-6E8A-4147-A177-3AD203B41FA5}">
                      <a16:colId xmlns:a16="http://schemas.microsoft.com/office/drawing/2014/main" val="1539682003"/>
                    </a:ext>
                  </a:extLst>
                </a:gridCol>
                <a:gridCol w="504395">
                  <a:extLst>
                    <a:ext uri="{9D8B030D-6E8A-4147-A177-3AD203B41FA5}">
                      <a16:colId xmlns:a16="http://schemas.microsoft.com/office/drawing/2014/main" val="1363744248"/>
                    </a:ext>
                  </a:extLst>
                </a:gridCol>
                <a:gridCol w="504395">
                  <a:extLst>
                    <a:ext uri="{9D8B030D-6E8A-4147-A177-3AD203B41FA5}">
                      <a16:colId xmlns:a16="http://schemas.microsoft.com/office/drawing/2014/main" val="4175099621"/>
                    </a:ext>
                  </a:extLst>
                </a:gridCol>
                <a:gridCol w="504395">
                  <a:extLst>
                    <a:ext uri="{9D8B030D-6E8A-4147-A177-3AD203B41FA5}">
                      <a16:colId xmlns:a16="http://schemas.microsoft.com/office/drawing/2014/main" val="245186310"/>
                    </a:ext>
                  </a:extLst>
                </a:gridCol>
              </a:tblGrid>
              <a:tr h="417403">
                <a:tc rowSpan="2">
                  <a:txBody>
                    <a:bodyPr/>
                    <a:lstStyle/>
                    <a:p>
                      <a:pPr algn="ctr" fontAlgn="b"/>
                      <a:r>
                        <a:rPr lang="en-US" sz="1050" b="1" i="0" u="none" strike="noStrike" dirty="0">
                          <a:effectLst/>
                          <a:latin typeface="+mj-lt"/>
                        </a:rPr>
                        <a:t> </a:t>
                      </a:r>
                    </a:p>
                    <a:p>
                      <a:pPr algn="ctr" fontAlgn="b"/>
                      <a:r>
                        <a:rPr lang="en-US" sz="1050" b="1" i="0" u="none" strike="noStrike" dirty="0">
                          <a:effectLst/>
                          <a:latin typeface="+mj-lt"/>
                        </a:rPr>
                        <a:t>Province</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gridSpan="12">
                  <a:txBody>
                    <a:bodyPr/>
                    <a:lstStyle/>
                    <a:p>
                      <a:pPr algn="ctr" fontAlgn="b"/>
                      <a:r>
                        <a:rPr lang="en-US" sz="1400" b="1" i="0" u="none" strike="noStrike" dirty="0">
                          <a:effectLst/>
                          <a:latin typeface="+mj-lt"/>
                        </a:rPr>
                        <a:t>2021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dot"/>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400" b="1" i="0" u="none" strike="noStrike" dirty="0">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extLst>
                  <a:ext uri="{0D108BD9-81ED-4DB2-BD59-A6C34878D82A}">
                    <a16:rowId xmlns:a16="http://schemas.microsoft.com/office/drawing/2014/main" val="3785527911"/>
                  </a:ext>
                </a:extLst>
              </a:tr>
              <a:tr h="423341">
                <a:tc vMerge="1">
                  <a:txBody>
                    <a:bodyPr/>
                    <a:lstStyle/>
                    <a:p>
                      <a:pPr algn="ctr" fontAlgn="b"/>
                      <a:r>
                        <a:rPr lang="en-US" sz="1050" b="1" i="0" u="none" strike="noStrike" dirty="0">
                          <a:effectLst/>
                          <a:latin typeface="+mj-lt"/>
                        </a:rPr>
                        <a:t>Province</a:t>
                      </a:r>
                    </a:p>
                  </a:txBody>
                  <a:tcPr marL="5568" marR="5568" marT="5568"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Jan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Feb</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Mar</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Apr</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May</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Jun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Jul</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Aug</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Sep</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Oct</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Nov</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Dec</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1100" b="1" i="0" u="none" strike="noStrike" dirty="0">
                          <a:effectLst/>
                          <a:latin typeface="+mj-lt"/>
                        </a:rPr>
                        <a:t>Total</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extLst>
                  <a:ext uri="{0D108BD9-81ED-4DB2-BD59-A6C34878D82A}">
                    <a16:rowId xmlns:a16="http://schemas.microsoft.com/office/drawing/2014/main" val="1250925099"/>
                  </a:ext>
                </a:extLst>
              </a:tr>
              <a:tr h="417403">
                <a:tc>
                  <a:txBody>
                    <a:bodyPr/>
                    <a:lstStyle/>
                    <a:p>
                      <a:pPr algn="ctr" fontAlgn="b"/>
                      <a:r>
                        <a:rPr lang="en-US" sz="1050" b="1" i="0" u="none" strike="noStrike" dirty="0">
                          <a:effectLst/>
                          <a:latin typeface="+mj-lt"/>
                        </a:rPr>
                        <a:t>Central</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59</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429326174"/>
                  </a:ext>
                </a:extLst>
              </a:tr>
              <a:tr h="417403">
                <a:tc>
                  <a:txBody>
                    <a:bodyPr/>
                    <a:lstStyle/>
                    <a:p>
                      <a:pPr algn="ctr" fontAlgn="b"/>
                      <a:r>
                        <a:rPr lang="en-US" sz="1050" b="1" i="0" u="none" strike="noStrike">
                          <a:effectLst/>
                          <a:latin typeface="+mj-lt"/>
                        </a:rPr>
                        <a:t>Copperbelt</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9</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9</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101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3443584128"/>
                  </a:ext>
                </a:extLst>
              </a:tr>
              <a:tr h="417403">
                <a:tc>
                  <a:txBody>
                    <a:bodyPr/>
                    <a:lstStyle/>
                    <a:p>
                      <a:pPr algn="ctr" fontAlgn="b"/>
                      <a:r>
                        <a:rPr lang="en-US" sz="1050" b="1" i="0" u="none" strike="noStrike" dirty="0">
                          <a:effectLst/>
                          <a:latin typeface="+mj-lt"/>
                        </a:rPr>
                        <a:t>Eastern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9</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60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694166691"/>
                  </a:ext>
                </a:extLst>
              </a:tr>
              <a:tr h="417403">
                <a:tc>
                  <a:txBody>
                    <a:bodyPr/>
                    <a:lstStyle/>
                    <a:p>
                      <a:pPr algn="ctr" fontAlgn="b"/>
                      <a:r>
                        <a:rPr lang="en-US" sz="1050" b="1" i="0" u="none" strike="noStrike" dirty="0" err="1">
                          <a:effectLst/>
                          <a:latin typeface="+mj-lt"/>
                        </a:rPr>
                        <a:t>Luapula</a:t>
                      </a:r>
                      <a:endParaRPr lang="en-US" sz="1050" b="1" i="0" u="none" strike="noStrike" dirty="0">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23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2707772966"/>
                  </a:ext>
                </a:extLst>
              </a:tr>
              <a:tr h="417403">
                <a:tc>
                  <a:txBody>
                    <a:bodyPr/>
                    <a:lstStyle/>
                    <a:p>
                      <a:pPr algn="ctr" fontAlgn="b"/>
                      <a:r>
                        <a:rPr lang="en-US" sz="1050" b="1" i="0" u="none" strike="noStrike" dirty="0">
                          <a:effectLst/>
                          <a:latin typeface="+mj-lt"/>
                        </a:rPr>
                        <a:t>Lusaka(without UTH Newborn)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10</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71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3122474940"/>
                  </a:ext>
                </a:extLst>
              </a:tr>
              <a:tr h="417403">
                <a:tc>
                  <a:txBody>
                    <a:bodyPr/>
                    <a:lstStyle/>
                    <a:p>
                      <a:pPr algn="ctr" fontAlgn="b"/>
                      <a:r>
                        <a:rPr lang="en-US" sz="1050" b="1" i="0" u="none" strike="noStrike" dirty="0">
                          <a:effectLst/>
                          <a:latin typeface="+mj-lt"/>
                        </a:rPr>
                        <a:t>UTH Newborn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10</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a:effectLst/>
                          <a:latin typeface="+mj-lt"/>
                        </a:rPr>
                        <a:t>18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a:effectLst/>
                          <a:latin typeface="+mj-lt"/>
                        </a:rPr>
                        <a:t>13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10</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algn="ctr" fontAlgn="b"/>
                      <a:r>
                        <a:rPr lang="en-US" sz="1100" b="0" i="0" u="none" strike="noStrike" dirty="0">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C000"/>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92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3958429034"/>
                  </a:ext>
                </a:extLst>
              </a:tr>
              <a:tr h="417403">
                <a:tc>
                  <a:txBody>
                    <a:bodyPr/>
                    <a:lstStyle/>
                    <a:p>
                      <a:pPr algn="ctr" fontAlgn="b"/>
                      <a:r>
                        <a:rPr lang="en-US" sz="1050" b="1" i="0" u="none" strike="noStrike" dirty="0" err="1">
                          <a:effectLst/>
                          <a:latin typeface="+mj-lt"/>
                        </a:rPr>
                        <a:t>Muchinga</a:t>
                      </a:r>
                      <a:endParaRPr lang="en-US" sz="1050" b="1" i="0" u="none" strike="noStrike" dirty="0">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10</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46</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87406897"/>
                  </a:ext>
                </a:extLst>
              </a:tr>
              <a:tr h="417403">
                <a:tc>
                  <a:txBody>
                    <a:bodyPr/>
                    <a:lstStyle/>
                    <a:p>
                      <a:pPr algn="ctr" fontAlgn="b"/>
                      <a:r>
                        <a:rPr lang="en-US" sz="1050" b="1" i="0" u="none" strike="noStrike" dirty="0">
                          <a:effectLst/>
                          <a:latin typeface="+mj-lt"/>
                        </a:rPr>
                        <a:t>Northern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9</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74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855417238"/>
                  </a:ext>
                </a:extLst>
              </a:tr>
              <a:tr h="417403">
                <a:tc>
                  <a:txBody>
                    <a:bodyPr/>
                    <a:lstStyle/>
                    <a:p>
                      <a:pPr algn="ctr" fontAlgn="b"/>
                      <a:r>
                        <a:rPr lang="en-US" sz="1050" b="1" i="0" u="none" strike="noStrike" dirty="0">
                          <a:effectLst/>
                          <a:latin typeface="+mj-lt"/>
                        </a:rPr>
                        <a:t>Northwestern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32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490313180"/>
                  </a:ext>
                </a:extLst>
              </a:tr>
              <a:tr h="417403">
                <a:tc>
                  <a:txBody>
                    <a:bodyPr/>
                    <a:lstStyle/>
                    <a:p>
                      <a:pPr algn="ctr" fontAlgn="b"/>
                      <a:r>
                        <a:rPr lang="en-US" sz="1050" b="1" i="0" u="none" strike="noStrike" dirty="0">
                          <a:effectLst/>
                          <a:latin typeface="+mj-lt"/>
                        </a:rPr>
                        <a:t>Southern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10</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8</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7</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9</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61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641851960"/>
                  </a:ext>
                </a:extLst>
              </a:tr>
              <a:tr h="417403">
                <a:tc>
                  <a:txBody>
                    <a:bodyPr/>
                    <a:lstStyle/>
                    <a:p>
                      <a:pPr algn="ctr" fontAlgn="b"/>
                      <a:r>
                        <a:rPr lang="en-US" sz="1050" b="1" i="0" u="none" strike="noStrike" dirty="0">
                          <a:effectLst/>
                          <a:latin typeface="+mj-lt"/>
                        </a:rPr>
                        <a:t>Western</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3</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4</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5</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a:effectLst/>
                          <a:latin typeface="+mj-lt"/>
                        </a:rPr>
                        <a:t>1</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algn="ctr" fontAlgn="b"/>
                      <a:r>
                        <a:rPr lang="en-US" sz="1100" b="0" i="0" u="none" strike="noStrike" dirty="0">
                          <a:effectLst/>
                          <a:latin typeface="+mj-lt"/>
                        </a:rPr>
                        <a:t>2</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0" i="0" u="none" strike="noStrike" kern="1200" dirty="0">
                          <a:solidFill>
                            <a:schemeClr val="tx1"/>
                          </a:solidFill>
                          <a:effectLst/>
                          <a:latin typeface="+mj-lt"/>
                          <a:ea typeface="+mn-ea"/>
                          <a:cs typeface="+mn-cs"/>
                        </a:rPr>
                        <a:t>37</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2263991945"/>
                  </a:ext>
                </a:extLst>
              </a:tr>
              <a:tr h="417403">
                <a:tc gridSpan="13">
                  <a:txBody>
                    <a:bodyPr/>
                    <a:lstStyle/>
                    <a:p>
                      <a:pPr algn="r" fontAlgn="b"/>
                      <a:r>
                        <a:rPr lang="en-US" sz="1050" b="1" i="0" u="none" strike="noStrike" dirty="0">
                          <a:effectLst/>
                          <a:latin typeface="+mj-lt"/>
                        </a:rPr>
                        <a:t> Total  </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dirty="0">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hMerge="1">
                  <a:txBody>
                    <a:bodyPr/>
                    <a:lstStyle/>
                    <a:p>
                      <a:pPr algn="ctr" fontAlgn="b"/>
                      <a:endParaRPr lang="en-US" sz="1100" b="0" i="0" u="none" strike="noStrike" dirty="0">
                        <a:effectLst/>
                        <a:latin typeface="+mj-lt"/>
                      </a:endParaRP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tc>
                  <a:txBody>
                    <a:bodyPr/>
                    <a:lstStyle/>
                    <a:p>
                      <a:pPr marL="0" algn="ctr" defTabSz="457200" rtl="0" eaLnBrk="1" fontAlgn="b" latinLnBrk="0" hangingPunct="1"/>
                      <a:r>
                        <a:rPr lang="en-US" sz="1100" b="1" i="0" u="none" strike="noStrike" kern="1200" dirty="0">
                          <a:solidFill>
                            <a:schemeClr val="tx1"/>
                          </a:solidFill>
                          <a:effectLst/>
                          <a:latin typeface="+mj-lt"/>
                          <a:ea typeface="+mn-ea"/>
                          <a:cs typeface="+mn-cs"/>
                        </a:rPr>
                        <a:t>656</a:t>
                      </a:r>
                    </a:p>
                  </a:txBody>
                  <a:tcPr marL="5568" marR="5568" marT="556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2EFDA"/>
                    </a:solidFill>
                  </a:tcPr>
                </a:tc>
                <a:extLst>
                  <a:ext uri="{0D108BD9-81ED-4DB2-BD59-A6C34878D82A}">
                    <a16:rowId xmlns:a16="http://schemas.microsoft.com/office/drawing/2014/main" val="163284137"/>
                  </a:ext>
                </a:extLst>
              </a:tr>
            </a:tbl>
          </a:graphicData>
        </a:graphic>
      </p:graphicFrame>
    </p:spTree>
    <p:extLst>
      <p:ext uri="{BB962C8B-B14F-4D97-AF65-F5344CB8AC3E}">
        <p14:creationId xmlns:p14="http://schemas.microsoft.com/office/powerpoint/2010/main" val="112833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24</a:t>
            </a:fld>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ZA" dirty="0"/>
              <a:t>MDSR DATA</a:t>
            </a:r>
          </a:p>
        </p:txBody>
      </p:sp>
    </p:spTree>
    <p:extLst>
      <p:ext uri="{BB962C8B-B14F-4D97-AF65-F5344CB8AC3E}">
        <p14:creationId xmlns:p14="http://schemas.microsoft.com/office/powerpoint/2010/main" val="110591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810531-5C48-41AE-A2BC-139507AD7A84}"/>
              </a:ext>
            </a:extLst>
          </p:cNvPr>
          <p:cNvSpPr>
            <a:spLocks noGrp="1"/>
          </p:cNvSpPr>
          <p:nvPr>
            <p:ph type="sldNum" sz="quarter" idx="4"/>
          </p:nvPr>
        </p:nvSpPr>
        <p:spPr/>
        <p:txBody>
          <a:bodyPr/>
          <a:lstStyle/>
          <a:p>
            <a:fld id="{42782948-4DBE-204D-AB9E-B65E067054AE}" type="slidenum">
              <a:rPr lang="en-US" smtClean="0"/>
              <a:pPr/>
              <a:t>25</a:t>
            </a:fld>
            <a:endParaRPr lang="en-US" dirty="0"/>
          </a:p>
        </p:txBody>
      </p:sp>
      <p:sp>
        <p:nvSpPr>
          <p:cNvPr id="4" name="Title 3">
            <a:extLst>
              <a:ext uri="{FF2B5EF4-FFF2-40B4-BE49-F238E27FC236}">
                <a16:creationId xmlns:a16="http://schemas.microsoft.com/office/drawing/2014/main" id="{54A8FCEA-A38F-4C71-B4CA-FC622FF77646}"/>
              </a:ext>
            </a:extLst>
          </p:cNvPr>
          <p:cNvSpPr>
            <a:spLocks noGrp="1"/>
          </p:cNvSpPr>
          <p:nvPr>
            <p:ph type="title"/>
          </p:nvPr>
        </p:nvSpPr>
        <p:spPr>
          <a:xfrm>
            <a:off x="686104" y="848380"/>
            <a:ext cx="7772400" cy="523220"/>
          </a:xfrm>
        </p:spPr>
        <p:txBody>
          <a:bodyPr/>
          <a:lstStyle/>
          <a:p>
            <a:r>
              <a:rPr lang="en-US" sz="2800" dirty="0"/>
              <a:t>Trend of Maternal Deaths 2015-2021</a:t>
            </a:r>
            <a:endParaRPr lang="en-US" dirty="0"/>
          </a:p>
        </p:txBody>
      </p:sp>
      <p:graphicFrame>
        <p:nvGraphicFramePr>
          <p:cNvPr id="5" name="Content Placeholder 4">
            <a:extLst>
              <a:ext uri="{FF2B5EF4-FFF2-40B4-BE49-F238E27FC236}">
                <a16:creationId xmlns:a16="http://schemas.microsoft.com/office/drawing/2014/main" id="{D1C105A7-6099-4100-BC8A-B3D84D8252F8}"/>
              </a:ext>
            </a:extLst>
          </p:cNvPr>
          <p:cNvGraphicFramePr>
            <a:graphicFrameLocks noGrp="1"/>
          </p:cNvGraphicFramePr>
          <p:nvPr>
            <p:ph idx="1"/>
            <p:extLst>
              <p:ext uri="{D42A27DB-BD31-4B8C-83A1-F6EECF244321}">
                <p14:modId xmlns:p14="http://schemas.microsoft.com/office/powerpoint/2010/main" val="3910435731"/>
              </p:ext>
            </p:extLst>
          </p:nvPr>
        </p:nvGraphicFramePr>
        <p:xfrm>
          <a:off x="685800" y="1600200"/>
          <a:ext cx="77724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024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7F74BA-82C7-4B88-8D64-03F2372E968C}"/>
              </a:ext>
            </a:extLst>
          </p:cNvPr>
          <p:cNvSpPr>
            <a:spLocks noGrp="1"/>
          </p:cNvSpPr>
          <p:nvPr>
            <p:ph type="sldNum" sz="quarter" idx="4"/>
          </p:nvPr>
        </p:nvSpPr>
        <p:spPr/>
        <p:txBody>
          <a:bodyPr/>
          <a:lstStyle/>
          <a:p>
            <a:fld id="{42782948-4DBE-204D-AB9E-B65E067054AE}" type="slidenum">
              <a:rPr lang="en-US" smtClean="0"/>
              <a:pPr/>
              <a:t>26</a:t>
            </a:fld>
            <a:endParaRPr lang="en-US" dirty="0"/>
          </a:p>
        </p:txBody>
      </p:sp>
      <p:sp>
        <p:nvSpPr>
          <p:cNvPr id="4" name="Title 3">
            <a:extLst>
              <a:ext uri="{FF2B5EF4-FFF2-40B4-BE49-F238E27FC236}">
                <a16:creationId xmlns:a16="http://schemas.microsoft.com/office/drawing/2014/main" id="{9D35AF50-E3DC-4B8C-AC9C-41FE2491A232}"/>
              </a:ext>
            </a:extLst>
          </p:cNvPr>
          <p:cNvSpPr>
            <a:spLocks noGrp="1"/>
          </p:cNvSpPr>
          <p:nvPr>
            <p:ph type="title"/>
          </p:nvPr>
        </p:nvSpPr>
        <p:spPr>
          <a:xfrm>
            <a:off x="914958" y="497643"/>
            <a:ext cx="7772400" cy="523220"/>
          </a:xfrm>
        </p:spPr>
        <p:txBody>
          <a:bodyPr/>
          <a:lstStyle/>
          <a:p>
            <a:r>
              <a:rPr lang="en-US" dirty="0"/>
              <a:t>Maternal Deaths by Provinces 2015-2021</a:t>
            </a:r>
          </a:p>
        </p:txBody>
      </p:sp>
      <p:graphicFrame>
        <p:nvGraphicFramePr>
          <p:cNvPr id="5" name="Table 4">
            <a:extLst>
              <a:ext uri="{FF2B5EF4-FFF2-40B4-BE49-F238E27FC236}">
                <a16:creationId xmlns:a16="http://schemas.microsoft.com/office/drawing/2014/main" id="{A30E53DB-74F2-440A-B6C9-3EB6221D2446}"/>
              </a:ext>
            </a:extLst>
          </p:cNvPr>
          <p:cNvGraphicFramePr>
            <a:graphicFrameLocks noGrp="1"/>
          </p:cNvGraphicFramePr>
          <p:nvPr>
            <p:extLst>
              <p:ext uri="{D42A27DB-BD31-4B8C-83A1-F6EECF244321}">
                <p14:modId xmlns:p14="http://schemas.microsoft.com/office/powerpoint/2010/main" val="700412663"/>
              </p:ext>
            </p:extLst>
          </p:nvPr>
        </p:nvGraphicFramePr>
        <p:xfrm>
          <a:off x="419100" y="1295400"/>
          <a:ext cx="8305800" cy="4811742"/>
        </p:xfrm>
        <a:graphic>
          <a:graphicData uri="http://schemas.openxmlformats.org/drawingml/2006/table">
            <a:tbl>
              <a:tblPr firstCol="1" lastRow="1" lastCol="1"/>
              <a:tblGrid>
                <a:gridCol w="1263124">
                  <a:extLst>
                    <a:ext uri="{9D8B030D-6E8A-4147-A177-3AD203B41FA5}">
                      <a16:colId xmlns:a16="http://schemas.microsoft.com/office/drawing/2014/main" val="20000"/>
                    </a:ext>
                  </a:extLst>
                </a:gridCol>
                <a:gridCol w="1122583">
                  <a:extLst>
                    <a:ext uri="{9D8B030D-6E8A-4147-A177-3AD203B41FA5}">
                      <a16:colId xmlns:a16="http://schemas.microsoft.com/office/drawing/2014/main" val="20001"/>
                    </a:ext>
                  </a:extLst>
                </a:gridCol>
                <a:gridCol w="1138857">
                  <a:extLst>
                    <a:ext uri="{9D8B030D-6E8A-4147-A177-3AD203B41FA5}">
                      <a16:colId xmlns:a16="http://schemas.microsoft.com/office/drawing/2014/main" val="20002"/>
                    </a:ext>
                  </a:extLst>
                </a:gridCol>
                <a:gridCol w="1187945">
                  <a:extLst>
                    <a:ext uri="{9D8B030D-6E8A-4147-A177-3AD203B41FA5}">
                      <a16:colId xmlns:a16="http://schemas.microsoft.com/office/drawing/2014/main" val="20003"/>
                    </a:ext>
                  </a:extLst>
                </a:gridCol>
                <a:gridCol w="952321">
                  <a:extLst>
                    <a:ext uri="{9D8B030D-6E8A-4147-A177-3AD203B41FA5}">
                      <a16:colId xmlns:a16="http://schemas.microsoft.com/office/drawing/2014/main" val="20004"/>
                    </a:ext>
                  </a:extLst>
                </a:gridCol>
                <a:gridCol w="814872">
                  <a:extLst>
                    <a:ext uri="{9D8B030D-6E8A-4147-A177-3AD203B41FA5}">
                      <a16:colId xmlns:a16="http://schemas.microsoft.com/office/drawing/2014/main" val="1567720270"/>
                    </a:ext>
                  </a:extLst>
                </a:gridCol>
                <a:gridCol w="913049">
                  <a:extLst>
                    <a:ext uri="{9D8B030D-6E8A-4147-A177-3AD203B41FA5}">
                      <a16:colId xmlns:a16="http://schemas.microsoft.com/office/drawing/2014/main" val="2366678296"/>
                    </a:ext>
                  </a:extLst>
                </a:gridCol>
                <a:gridCol w="913049">
                  <a:extLst>
                    <a:ext uri="{9D8B030D-6E8A-4147-A177-3AD203B41FA5}">
                      <a16:colId xmlns:a16="http://schemas.microsoft.com/office/drawing/2014/main" val="3938490885"/>
                    </a:ext>
                  </a:extLst>
                </a:gridCol>
              </a:tblGrid>
              <a:tr h="476706">
                <a:tc>
                  <a:txBody>
                    <a:bodyPr/>
                    <a:lstStyle/>
                    <a:p>
                      <a:pPr algn="l" rtl="0" fontAlgn="ctr"/>
                      <a:r>
                        <a:rPr lang="en-US" sz="1800" b="1" i="0" u="none" strike="noStrike" dirty="0">
                          <a:solidFill>
                            <a:srgbClr val="000000"/>
                          </a:solidFill>
                          <a:effectLst/>
                          <a:latin typeface="Calibri" panose="020F0502020204030204" pitchFamily="34" charset="0"/>
                        </a:rPr>
                        <a:t>Location</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2015</a:t>
                      </a:r>
                    </a:p>
                  </a:txBody>
                  <a:tcPr marL="7144" marR="7144" marT="7144" marB="0" anchor="ctr">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2016</a:t>
                      </a:r>
                    </a:p>
                  </a:txBody>
                  <a:tcPr marL="7144" marR="7144" marT="7144"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2017</a:t>
                      </a:r>
                    </a:p>
                  </a:txBody>
                  <a:tcPr marL="7144" marR="7144" marT="7144"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2018</a:t>
                      </a:r>
                    </a:p>
                  </a:txBody>
                  <a:tcPr marL="7144" marR="7144" marT="7144"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2019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2020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2021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00"/>
                  </a:ext>
                </a:extLst>
              </a:tr>
              <a:tr h="521944">
                <a:tc>
                  <a:txBody>
                    <a:bodyPr/>
                    <a:lstStyle/>
                    <a:p>
                      <a:pPr algn="l" rtl="0" fontAlgn="ctr"/>
                      <a:r>
                        <a:rPr lang="en-US" sz="1800" b="1" i="0" u="none" strike="noStrike" dirty="0">
                          <a:solidFill>
                            <a:srgbClr val="000000"/>
                          </a:solidFill>
                          <a:effectLst/>
                          <a:latin typeface="Calibri" panose="020F0502020204030204" pitchFamily="34" charset="0"/>
                        </a:rPr>
                        <a:t>Central </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76</a:t>
                      </a:r>
                    </a:p>
                  </a:txBody>
                  <a:tcPr marL="7144" marR="7144" marT="7144"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78</a:t>
                      </a:r>
                    </a:p>
                  </a:txBody>
                  <a:tcPr marL="7144" marR="7144" marT="7144" marB="0" anchor="ctr">
                    <a:lnL>
                      <a:noFill/>
                    </a:lnL>
                    <a:lnR>
                      <a:noFill/>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96</a:t>
                      </a:r>
                    </a:p>
                  </a:txBody>
                  <a:tcPr marL="7144" marR="7144" marT="7144" marB="0" anchor="ctr">
                    <a:lnL>
                      <a:noFill/>
                    </a:lnL>
                    <a:lnR>
                      <a:noFill/>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70</a:t>
                      </a:r>
                    </a:p>
                  </a:txBody>
                  <a:tcPr marL="7144" marR="7144" marT="7144"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64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77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73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385841">
                <a:tc>
                  <a:txBody>
                    <a:bodyPr/>
                    <a:lstStyle/>
                    <a:p>
                      <a:pPr algn="l" rtl="0" fontAlgn="ctr"/>
                      <a:r>
                        <a:rPr lang="en-US" sz="1800" b="1" i="0" u="none" strike="noStrike" dirty="0">
                          <a:solidFill>
                            <a:srgbClr val="000000"/>
                          </a:solidFill>
                          <a:effectLst/>
                          <a:latin typeface="Calibri" panose="020F0502020204030204" pitchFamily="34" charset="0"/>
                        </a:rPr>
                        <a:t>Copperbelt</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97</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72</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97</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78</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85</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106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latin typeface="Calibri" panose="020F0502020204030204" pitchFamily="34" charset="0"/>
                        </a:rPr>
                        <a:t>88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353743">
                <a:tc>
                  <a:txBody>
                    <a:bodyPr/>
                    <a:lstStyle/>
                    <a:p>
                      <a:pPr algn="l" rtl="0" fontAlgn="ctr"/>
                      <a:r>
                        <a:rPr lang="en-US" sz="1800" b="1" i="0" u="none" strike="noStrike" dirty="0">
                          <a:solidFill>
                            <a:srgbClr val="000000"/>
                          </a:solidFill>
                          <a:effectLst/>
                          <a:latin typeface="Calibri" panose="020F0502020204030204" pitchFamily="34" charset="0"/>
                        </a:rPr>
                        <a:t>Eastern</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90</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92</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96</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96</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71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69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62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E2EFDA"/>
                    </a:solidFill>
                  </a:tcPr>
                </a:tc>
                <a:extLst>
                  <a:ext uri="{0D108BD9-81ED-4DB2-BD59-A6C34878D82A}">
                    <a16:rowId xmlns:a16="http://schemas.microsoft.com/office/drawing/2014/main" val="10003"/>
                  </a:ext>
                </a:extLst>
              </a:tr>
              <a:tr h="332835">
                <a:tc>
                  <a:txBody>
                    <a:bodyPr/>
                    <a:lstStyle/>
                    <a:p>
                      <a:pPr algn="l" rtl="0" fontAlgn="ctr"/>
                      <a:r>
                        <a:rPr lang="en-US" sz="1800" b="1" i="0" u="none" strike="noStrike" dirty="0">
                          <a:solidFill>
                            <a:srgbClr val="000000"/>
                          </a:solidFill>
                          <a:effectLst/>
                          <a:latin typeface="Calibri" panose="020F0502020204030204" pitchFamily="34" charset="0"/>
                        </a:rPr>
                        <a:t>Luapula</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64</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72</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78</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72</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39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22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19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E2EFDA"/>
                    </a:solidFill>
                  </a:tcPr>
                </a:tc>
                <a:extLst>
                  <a:ext uri="{0D108BD9-81ED-4DB2-BD59-A6C34878D82A}">
                    <a16:rowId xmlns:a16="http://schemas.microsoft.com/office/drawing/2014/main" val="10004"/>
                  </a:ext>
                </a:extLst>
              </a:tr>
              <a:tr h="353743">
                <a:tc>
                  <a:txBody>
                    <a:bodyPr/>
                    <a:lstStyle/>
                    <a:p>
                      <a:pPr algn="l" rtl="0" fontAlgn="ctr"/>
                      <a:r>
                        <a:rPr lang="en-US" sz="1800" b="1" i="0" u="none" strike="noStrike" dirty="0">
                          <a:solidFill>
                            <a:srgbClr val="000000"/>
                          </a:solidFill>
                          <a:effectLst/>
                          <a:highlight>
                            <a:srgbClr val="FFFF00"/>
                          </a:highlight>
                          <a:latin typeface="Calibri" panose="020F0502020204030204" pitchFamily="34" charset="0"/>
                        </a:rPr>
                        <a:t>Lusaka</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171</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162</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163</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159</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164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209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tc>
                  <a:txBody>
                    <a:bodyPr/>
                    <a:lstStyle/>
                    <a:p>
                      <a:pPr algn="ctr" rtl="0" fontAlgn="ctr"/>
                      <a:r>
                        <a:rPr lang="en-US" sz="1800" b="1" i="0" u="none" strike="noStrike" dirty="0">
                          <a:solidFill>
                            <a:srgbClr val="000000"/>
                          </a:solidFill>
                          <a:effectLst/>
                          <a:highlight>
                            <a:srgbClr val="FFFF00"/>
                          </a:highlight>
                          <a:latin typeface="Calibri" panose="020F0502020204030204" pitchFamily="34" charset="0"/>
                        </a:rPr>
                        <a:t>180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353743">
                <a:tc>
                  <a:txBody>
                    <a:bodyPr/>
                    <a:lstStyle/>
                    <a:p>
                      <a:pPr algn="l" rtl="0" fontAlgn="ctr"/>
                      <a:r>
                        <a:rPr lang="en-US" sz="1800" b="1" i="0" u="none" strike="noStrike" dirty="0">
                          <a:solidFill>
                            <a:srgbClr val="000000"/>
                          </a:solidFill>
                          <a:effectLst/>
                          <a:latin typeface="Calibri" panose="020F0502020204030204" pitchFamily="34" charset="0"/>
                        </a:rPr>
                        <a:t>Muchinga </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56</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38</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47</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45</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40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49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43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E2EFDA"/>
                    </a:solidFill>
                  </a:tcPr>
                </a:tc>
                <a:extLst>
                  <a:ext uri="{0D108BD9-81ED-4DB2-BD59-A6C34878D82A}">
                    <a16:rowId xmlns:a16="http://schemas.microsoft.com/office/drawing/2014/main" val="10006"/>
                  </a:ext>
                </a:extLst>
              </a:tr>
              <a:tr h="353743">
                <a:tc>
                  <a:txBody>
                    <a:bodyPr/>
                    <a:lstStyle/>
                    <a:p>
                      <a:pPr algn="l" rtl="0" fontAlgn="ctr"/>
                      <a:r>
                        <a:rPr lang="en-US" sz="1800" b="1" i="0" u="none" strike="noStrike" dirty="0">
                          <a:solidFill>
                            <a:srgbClr val="000000"/>
                          </a:solidFill>
                          <a:effectLst/>
                          <a:latin typeface="Calibri" panose="020F0502020204030204" pitchFamily="34" charset="0"/>
                        </a:rPr>
                        <a:t>Northern</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91</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94</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79</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78</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80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63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71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E2EFDA"/>
                    </a:solidFill>
                  </a:tcPr>
                </a:tc>
                <a:extLst>
                  <a:ext uri="{0D108BD9-81ED-4DB2-BD59-A6C34878D82A}">
                    <a16:rowId xmlns:a16="http://schemas.microsoft.com/office/drawing/2014/main" val="10007"/>
                  </a:ext>
                </a:extLst>
              </a:tr>
              <a:tr h="395048">
                <a:tc>
                  <a:txBody>
                    <a:bodyPr/>
                    <a:lstStyle/>
                    <a:p>
                      <a:pPr algn="l" rtl="0" fontAlgn="ctr"/>
                      <a:r>
                        <a:rPr lang="en-US" sz="1800" b="1" i="0" u="none" strike="noStrike" dirty="0">
                          <a:solidFill>
                            <a:srgbClr val="000000"/>
                          </a:solidFill>
                          <a:effectLst/>
                          <a:latin typeface="Calibri" panose="020F0502020204030204" pitchFamily="34" charset="0"/>
                        </a:rPr>
                        <a:t>North-Western </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41</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40</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40</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48</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55</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38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8"/>
                  </a:ext>
                </a:extLst>
              </a:tr>
              <a:tr h="353743">
                <a:tc>
                  <a:txBody>
                    <a:bodyPr/>
                    <a:lstStyle/>
                    <a:p>
                      <a:pPr algn="l" rtl="0" fontAlgn="ctr"/>
                      <a:r>
                        <a:rPr lang="en-US" sz="1800" b="1" i="0" u="none" strike="noStrike" dirty="0">
                          <a:solidFill>
                            <a:srgbClr val="000000"/>
                          </a:solidFill>
                          <a:effectLst/>
                          <a:latin typeface="Calibri" panose="020F0502020204030204" pitchFamily="34" charset="0"/>
                        </a:rPr>
                        <a:t>Southern</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69</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70</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70</a:t>
                      </a:r>
                    </a:p>
                  </a:txBody>
                  <a:tcPr marL="7144" marR="7144" marT="7144" marB="0" anchor="ctr">
                    <a:lnL>
                      <a:noFill/>
                    </a:lnL>
                    <a:lnR>
                      <a:noFill/>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86</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FFFFFF"/>
                    </a:solidFill>
                  </a:tcPr>
                </a:tc>
                <a:tc>
                  <a:txBody>
                    <a:bodyPr/>
                    <a:lstStyle/>
                    <a:p>
                      <a:pPr algn="ctr" rtl="0" fontAlgn="ctr"/>
                      <a:r>
                        <a:rPr lang="en-US" sz="1800" b="1" i="0" u="none" strike="noStrike" dirty="0">
                          <a:solidFill>
                            <a:srgbClr val="000000"/>
                          </a:solidFill>
                          <a:effectLst/>
                          <a:latin typeface="Calibri" panose="020F0502020204030204" pitchFamily="34" charset="0"/>
                        </a:rPr>
                        <a:t>66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61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69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6350" cap="flat" cmpd="sng" algn="ctr">
                      <a:solidFill>
                        <a:srgbClr val="98B954"/>
                      </a:solidFill>
                      <a:prstDash val="solid"/>
                      <a:round/>
                      <a:headEnd type="none" w="med" len="med"/>
                      <a:tailEnd type="none" w="med" len="med"/>
                    </a:lnB>
                    <a:solidFill>
                      <a:srgbClr val="E2EFDA"/>
                    </a:solidFill>
                  </a:tcPr>
                </a:tc>
                <a:extLst>
                  <a:ext uri="{0D108BD9-81ED-4DB2-BD59-A6C34878D82A}">
                    <a16:rowId xmlns:a16="http://schemas.microsoft.com/office/drawing/2014/main" val="10009"/>
                  </a:ext>
                </a:extLst>
              </a:tr>
              <a:tr h="374554">
                <a:tc>
                  <a:txBody>
                    <a:bodyPr/>
                    <a:lstStyle/>
                    <a:p>
                      <a:pPr algn="l" rtl="0" fontAlgn="ctr"/>
                      <a:r>
                        <a:rPr lang="en-US" sz="1800" b="1" i="0" u="none" strike="noStrike" dirty="0">
                          <a:solidFill>
                            <a:srgbClr val="000000"/>
                          </a:solidFill>
                          <a:effectLst/>
                          <a:latin typeface="Calibri" panose="020F0502020204030204" pitchFamily="34" charset="0"/>
                        </a:rPr>
                        <a:t>Western</a:t>
                      </a:r>
                    </a:p>
                  </a:txBody>
                  <a:tcPr marL="7144" marR="7144" marT="7144"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33</a:t>
                      </a:r>
                    </a:p>
                  </a:txBody>
                  <a:tcPr marL="7144" marR="7144" marT="7144" marB="0" anchor="ctr">
                    <a:lnL w="19050" cap="flat" cmpd="sng" algn="ctr">
                      <a:solidFill>
                        <a:srgbClr val="000000"/>
                      </a:solidFill>
                      <a:prstDash val="solid"/>
                      <a:round/>
                      <a:headEnd type="none" w="med" len="med"/>
                      <a:tailEnd type="none" w="med" len="med"/>
                    </a:lnL>
                    <a:lnR>
                      <a:noFill/>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50</a:t>
                      </a:r>
                    </a:p>
                  </a:txBody>
                  <a:tcPr marL="7144" marR="7144" marT="7144" marB="0" anchor="ctr">
                    <a:lnL>
                      <a:noFill/>
                    </a:lnL>
                    <a:lnR>
                      <a:noFill/>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43</a:t>
                      </a:r>
                    </a:p>
                  </a:txBody>
                  <a:tcPr marL="7144" marR="7144" marT="7144" marB="0" anchor="ctr">
                    <a:lnL>
                      <a:noFill/>
                    </a:lnL>
                    <a:lnR>
                      <a:noFill/>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55</a:t>
                      </a:r>
                    </a:p>
                  </a:txBody>
                  <a:tcPr marL="7144" marR="7144" marT="7144" marB="0" anchor="ctr">
                    <a:lnL>
                      <a:noFill/>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1" i="0" u="none" strike="noStrike" dirty="0">
                          <a:solidFill>
                            <a:srgbClr val="000000"/>
                          </a:solidFill>
                          <a:effectLst/>
                          <a:latin typeface="Calibri" panose="020F0502020204030204" pitchFamily="34" charset="0"/>
                        </a:rPr>
                        <a:t>67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44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64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8B954"/>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10"/>
                  </a:ext>
                </a:extLst>
              </a:tr>
              <a:tr h="395363">
                <a:tc>
                  <a:txBody>
                    <a:bodyPr/>
                    <a:lstStyle/>
                    <a:p>
                      <a:pPr algn="l" rtl="0" fontAlgn="ctr"/>
                      <a:r>
                        <a:rPr lang="en-US" sz="1800" b="1" i="0" u="none" strike="noStrike" dirty="0">
                          <a:solidFill>
                            <a:srgbClr val="000000"/>
                          </a:solidFill>
                          <a:effectLst/>
                          <a:latin typeface="Calibri" panose="020F0502020204030204" pitchFamily="34" charset="0"/>
                        </a:rPr>
                        <a:t>Zambia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788</a:t>
                      </a:r>
                    </a:p>
                  </a:txBody>
                  <a:tcPr marL="7144" marR="7144" marT="7144"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768</a:t>
                      </a:r>
                    </a:p>
                  </a:txBody>
                  <a:tcPr marL="7144" marR="7144" marT="714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809</a:t>
                      </a:r>
                    </a:p>
                  </a:txBody>
                  <a:tcPr marL="7144" marR="7144" marT="7144"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788</a:t>
                      </a:r>
                    </a:p>
                  </a:txBody>
                  <a:tcPr marL="7144" marR="7144" marT="7144"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726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ctr"/>
                      <a:r>
                        <a:rPr lang="en-US" sz="1800" b="1" i="0" u="none" strike="noStrike" dirty="0">
                          <a:solidFill>
                            <a:srgbClr val="000000"/>
                          </a:solidFill>
                          <a:effectLst/>
                          <a:latin typeface="Calibri" panose="020F0502020204030204" pitchFamily="34" charset="0"/>
                        </a:rPr>
                        <a:t>755</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800" b="1" i="0" u="none" strike="noStrike" dirty="0">
                          <a:solidFill>
                            <a:srgbClr val="000000"/>
                          </a:solidFill>
                          <a:effectLst/>
                          <a:latin typeface="Calibri" panose="020F0502020204030204" pitchFamily="34" charset="0"/>
                        </a:rPr>
                        <a:t>707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11"/>
                  </a:ext>
                </a:extLst>
              </a:tr>
            </a:tbl>
          </a:graphicData>
        </a:graphic>
      </p:graphicFrame>
      <p:sp>
        <p:nvSpPr>
          <p:cNvPr id="2" name="TextBox 1">
            <a:extLst>
              <a:ext uri="{FF2B5EF4-FFF2-40B4-BE49-F238E27FC236}">
                <a16:creationId xmlns:a16="http://schemas.microsoft.com/office/drawing/2014/main" id="{EF96921D-2758-40DD-925D-9CA807F3F620}"/>
              </a:ext>
            </a:extLst>
          </p:cNvPr>
          <p:cNvSpPr txBox="1"/>
          <p:nvPr/>
        </p:nvSpPr>
        <p:spPr>
          <a:xfrm>
            <a:off x="3276600" y="6253971"/>
            <a:ext cx="5562600" cy="369332"/>
          </a:xfrm>
          <a:prstGeom prst="rect">
            <a:avLst/>
          </a:prstGeom>
          <a:noFill/>
        </p:spPr>
        <p:txBody>
          <a:bodyPr wrap="square" rtlCol="0">
            <a:spAutoFit/>
          </a:bodyPr>
          <a:lstStyle/>
          <a:p>
            <a:r>
              <a:rPr lang="en-US" dirty="0">
                <a:solidFill>
                  <a:schemeClr val="tx1">
                    <a:lumMod val="75000"/>
                    <a:lumOff val="25000"/>
                  </a:schemeClr>
                </a:solidFill>
              </a:rPr>
              <a:t>**      indicates a large discrepancy from DHIS2 data</a:t>
            </a:r>
          </a:p>
        </p:txBody>
      </p:sp>
      <p:sp>
        <p:nvSpPr>
          <p:cNvPr id="6" name="Rectangle 5">
            <a:extLst>
              <a:ext uri="{FF2B5EF4-FFF2-40B4-BE49-F238E27FC236}">
                <a16:creationId xmlns:a16="http://schemas.microsoft.com/office/drawing/2014/main" id="{19CEDEB5-3FFB-4840-8AD7-32A9A5635E06}"/>
              </a:ext>
            </a:extLst>
          </p:cNvPr>
          <p:cNvSpPr/>
          <p:nvPr/>
        </p:nvSpPr>
        <p:spPr>
          <a:xfrm>
            <a:off x="3657600" y="6360357"/>
            <a:ext cx="152400" cy="152400"/>
          </a:xfrm>
          <a:prstGeom prst="rect">
            <a:avLst/>
          </a:prstGeom>
          <a:solidFill>
            <a:schemeClr val="accent6">
              <a:lumMod val="20000"/>
              <a:lumOff val="80000"/>
            </a:schemeClr>
          </a:soli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072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8FAA56-D747-4AE7-8CD2-AA8FA32AE60B}"/>
              </a:ext>
            </a:extLst>
          </p:cNvPr>
          <p:cNvSpPr>
            <a:spLocks noGrp="1"/>
          </p:cNvSpPr>
          <p:nvPr>
            <p:ph type="sldNum" sz="quarter" idx="4"/>
          </p:nvPr>
        </p:nvSpPr>
        <p:spPr/>
        <p:txBody>
          <a:bodyPr/>
          <a:lstStyle/>
          <a:p>
            <a:fld id="{42782948-4DBE-204D-AB9E-B65E067054AE}" type="slidenum">
              <a:rPr lang="en-US" smtClean="0"/>
              <a:pPr/>
              <a:t>27</a:t>
            </a:fld>
            <a:endParaRPr lang="en-US" dirty="0"/>
          </a:p>
        </p:txBody>
      </p:sp>
      <p:sp>
        <p:nvSpPr>
          <p:cNvPr id="4" name="Title 3">
            <a:extLst>
              <a:ext uri="{FF2B5EF4-FFF2-40B4-BE49-F238E27FC236}">
                <a16:creationId xmlns:a16="http://schemas.microsoft.com/office/drawing/2014/main" id="{C67D6048-06DD-40A4-8B5A-9A0ACDD9F6FA}"/>
              </a:ext>
            </a:extLst>
          </p:cNvPr>
          <p:cNvSpPr>
            <a:spLocks noGrp="1"/>
          </p:cNvSpPr>
          <p:nvPr>
            <p:ph type="title"/>
          </p:nvPr>
        </p:nvSpPr>
        <p:spPr>
          <a:xfrm>
            <a:off x="686104" y="417493"/>
            <a:ext cx="7772400" cy="954107"/>
          </a:xfrm>
        </p:spPr>
        <p:txBody>
          <a:bodyPr/>
          <a:lstStyle/>
          <a:p>
            <a:r>
              <a:rPr lang="en-GB" sz="2800" b="1" dirty="0"/>
              <a:t>Maternal Mortality Ratio By Province (2021 MPDSR Data)</a:t>
            </a:r>
            <a:endParaRPr lang="en-US" dirty="0"/>
          </a:p>
        </p:txBody>
      </p:sp>
      <p:graphicFrame>
        <p:nvGraphicFramePr>
          <p:cNvPr id="8" name="Content Placeholder 3">
            <a:extLst>
              <a:ext uri="{FF2B5EF4-FFF2-40B4-BE49-F238E27FC236}">
                <a16:creationId xmlns:a16="http://schemas.microsoft.com/office/drawing/2014/main" id="{8CE61ACB-72A5-42A1-9352-D0228A1F4549}"/>
              </a:ext>
            </a:extLst>
          </p:cNvPr>
          <p:cNvGraphicFramePr>
            <a:graphicFrameLocks noGrp="1"/>
          </p:cNvGraphicFramePr>
          <p:nvPr>
            <p:ph idx="1"/>
            <p:extLst>
              <p:ext uri="{D42A27DB-BD31-4B8C-83A1-F6EECF244321}">
                <p14:modId xmlns:p14="http://schemas.microsoft.com/office/powerpoint/2010/main" val="2700835718"/>
              </p:ext>
            </p:extLst>
          </p:nvPr>
        </p:nvGraphicFramePr>
        <p:xfrm>
          <a:off x="457200" y="1828799"/>
          <a:ext cx="8229599" cy="4522973"/>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1427948501"/>
                    </a:ext>
                  </a:extLst>
                </a:gridCol>
                <a:gridCol w="1295400">
                  <a:extLst>
                    <a:ext uri="{9D8B030D-6E8A-4147-A177-3AD203B41FA5}">
                      <a16:colId xmlns:a16="http://schemas.microsoft.com/office/drawing/2014/main" val="4079925717"/>
                    </a:ext>
                  </a:extLst>
                </a:gridCol>
                <a:gridCol w="914400">
                  <a:extLst>
                    <a:ext uri="{9D8B030D-6E8A-4147-A177-3AD203B41FA5}">
                      <a16:colId xmlns:a16="http://schemas.microsoft.com/office/drawing/2014/main" val="459440541"/>
                    </a:ext>
                  </a:extLst>
                </a:gridCol>
                <a:gridCol w="2057400">
                  <a:extLst>
                    <a:ext uri="{9D8B030D-6E8A-4147-A177-3AD203B41FA5}">
                      <a16:colId xmlns:a16="http://schemas.microsoft.com/office/drawing/2014/main" val="1886011594"/>
                    </a:ext>
                  </a:extLst>
                </a:gridCol>
                <a:gridCol w="2057399">
                  <a:extLst>
                    <a:ext uri="{9D8B030D-6E8A-4147-A177-3AD203B41FA5}">
                      <a16:colId xmlns:a16="http://schemas.microsoft.com/office/drawing/2014/main" val="2551337146"/>
                    </a:ext>
                  </a:extLst>
                </a:gridCol>
              </a:tblGrid>
              <a:tr h="381001">
                <a:tc>
                  <a:txBody>
                    <a:bodyPr/>
                    <a:lstStyle/>
                    <a:p>
                      <a:pPr algn="l" fontAlgn="b"/>
                      <a:r>
                        <a:rPr lang="en-GB" sz="1800" b="1" u="none" strike="noStrike" dirty="0">
                          <a:effectLst/>
                        </a:rPr>
                        <a:t>Province</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800" b="1" i="0" u="none" strike="noStrike" dirty="0">
                          <a:solidFill>
                            <a:srgbClr val="000000"/>
                          </a:solidFill>
                          <a:effectLst/>
                          <a:latin typeface="Calibri" panose="020F0502020204030204" pitchFamily="34" charset="0"/>
                        </a:rPr>
                        <a:t>MD (DHIS 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fontAlgn="b"/>
                      <a:r>
                        <a:rPr lang="en-GB" sz="1800" b="1" u="none" strike="noStrike" dirty="0">
                          <a:effectLst/>
                        </a:rPr>
                        <a:t>MDs</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800" b="1" u="none" strike="noStrike" dirty="0">
                          <a:effectLst/>
                        </a:rPr>
                        <a:t>Live Births</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GB" sz="1800" b="1" u="none" strike="noStrike" dirty="0">
                          <a:effectLst/>
                        </a:rPr>
                        <a:t>MMR</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391963"/>
                  </a:ext>
                </a:extLst>
              </a:tr>
              <a:tr h="353824">
                <a:tc>
                  <a:txBody>
                    <a:bodyPr/>
                    <a:lstStyle/>
                    <a:p>
                      <a:pPr algn="l" fontAlgn="ctr"/>
                      <a:r>
                        <a:rPr lang="en-GB" sz="1800" b="1" u="none" strike="noStrike" dirty="0">
                          <a:effectLst/>
                        </a:rPr>
                        <a:t>Central</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u="none" strike="noStrike" dirty="0">
                          <a:effectLst/>
                        </a:rPr>
                        <a:t>73</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56,097</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130/100,000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91273956"/>
                  </a:ext>
                </a:extLst>
              </a:tr>
              <a:tr h="353824">
                <a:tc>
                  <a:txBody>
                    <a:bodyPr/>
                    <a:lstStyle/>
                    <a:p>
                      <a:pPr algn="l" fontAlgn="ctr"/>
                      <a:r>
                        <a:rPr lang="en-GB" sz="1800" b="1" u="none" strike="noStrike" dirty="0">
                          <a:effectLst/>
                        </a:rPr>
                        <a:t>Copperbelt</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101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88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65,509</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134/100,000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60369597"/>
                  </a:ext>
                </a:extLst>
              </a:tr>
              <a:tr h="353824">
                <a:tc>
                  <a:txBody>
                    <a:bodyPr/>
                    <a:lstStyle/>
                    <a:p>
                      <a:pPr algn="l" fontAlgn="ctr"/>
                      <a:r>
                        <a:rPr lang="en-GB" sz="1800" b="1" u="none" strike="noStrike" dirty="0">
                          <a:effectLst/>
                        </a:rPr>
                        <a:t>Eastern</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60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62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82,871</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75/100,000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66574214"/>
                  </a:ext>
                </a:extLst>
              </a:tr>
              <a:tr h="353824">
                <a:tc>
                  <a:txBody>
                    <a:bodyPr/>
                    <a:lstStyle/>
                    <a:p>
                      <a:pPr algn="l" fontAlgn="ctr"/>
                      <a:r>
                        <a:rPr lang="en-GB" sz="1800" b="1" u="none" strike="noStrike" dirty="0">
                          <a:effectLst/>
                        </a:rPr>
                        <a:t>Luapula</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19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56,043</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34/100,000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73513269"/>
                  </a:ext>
                </a:extLst>
              </a:tr>
              <a:tr h="353824">
                <a:tc>
                  <a:txBody>
                    <a:bodyPr/>
                    <a:lstStyle/>
                    <a:p>
                      <a:pPr algn="l" fontAlgn="ctr"/>
                      <a:r>
                        <a:rPr lang="en-GB" sz="1800" b="1" u="none" strike="noStrike" dirty="0">
                          <a:effectLst/>
                        </a:rPr>
                        <a:t>Lusaka</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GB" sz="1800" b="0" i="0" u="none" strike="noStrike" kern="1200" dirty="0">
                          <a:solidFill>
                            <a:srgbClr val="000000"/>
                          </a:solidFill>
                          <a:effectLst/>
                          <a:latin typeface="Calibri" panose="020F0502020204030204" pitchFamily="34" charset="0"/>
                          <a:ea typeface="+mn-ea"/>
                          <a:cs typeface="+mn-cs"/>
                        </a:rPr>
                        <a:t>163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180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75,864</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237/100,000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78637373"/>
                  </a:ext>
                </a:extLst>
              </a:tr>
              <a:tr h="353824">
                <a:tc>
                  <a:txBody>
                    <a:bodyPr/>
                    <a:lstStyle/>
                    <a:p>
                      <a:pPr algn="l" fontAlgn="ctr"/>
                      <a:r>
                        <a:rPr lang="en-GB" sz="1800" b="1" u="none" strike="noStrike" dirty="0">
                          <a:effectLst/>
                        </a:rPr>
                        <a:t>Muchinga</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33,752</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127/100,000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62912728"/>
                  </a:ext>
                </a:extLst>
              </a:tr>
              <a:tr h="353824">
                <a:tc>
                  <a:txBody>
                    <a:bodyPr/>
                    <a:lstStyle/>
                    <a:p>
                      <a:pPr algn="l" fontAlgn="ctr"/>
                      <a:r>
                        <a:rPr lang="en-GB" sz="1800" b="1" u="none" strike="noStrike" dirty="0">
                          <a:effectLst/>
                        </a:rPr>
                        <a:t>Northern</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71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53,752</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135/100,000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30220420"/>
                  </a:ext>
                </a:extLst>
              </a:tr>
              <a:tr h="603732">
                <a:tc>
                  <a:txBody>
                    <a:bodyPr/>
                    <a:lstStyle/>
                    <a:p>
                      <a:pPr algn="l" fontAlgn="ctr"/>
                      <a:r>
                        <a:rPr lang="en-GB" sz="1800" b="1" u="none" strike="noStrike" dirty="0">
                          <a:effectLst/>
                        </a:rPr>
                        <a:t>Northwestern</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38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29,621</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128/100,000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25933322"/>
                  </a:ext>
                </a:extLst>
              </a:tr>
              <a:tr h="353824">
                <a:tc>
                  <a:txBody>
                    <a:bodyPr/>
                    <a:lstStyle/>
                    <a:p>
                      <a:pPr algn="l" fontAlgn="ctr"/>
                      <a:r>
                        <a:rPr lang="en-GB" sz="1800" b="1" u="none" strike="noStrike" dirty="0">
                          <a:effectLst/>
                        </a:rPr>
                        <a:t>Southern</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61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69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62,493</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110/100,000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84377605"/>
                  </a:ext>
                </a:extLst>
              </a:tr>
              <a:tr h="353824">
                <a:tc>
                  <a:txBody>
                    <a:bodyPr/>
                    <a:lstStyle/>
                    <a:p>
                      <a:pPr algn="l" fontAlgn="ctr"/>
                      <a:r>
                        <a:rPr lang="en-GB" sz="1800" b="1" u="none" strike="noStrike" dirty="0">
                          <a:effectLst/>
                        </a:rPr>
                        <a:t>Western</a:t>
                      </a:r>
                      <a:endParaRPr lang="en-GB" sz="18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457200" rtl="0" eaLnBrk="1" fontAlgn="b" latinLnBrk="0" hangingPunct="1"/>
                      <a:r>
                        <a:rPr lang="en-US" sz="1800" b="0" i="0" u="none" strike="noStrike" kern="1200" dirty="0">
                          <a:solidFill>
                            <a:srgbClr val="000000"/>
                          </a:solidFill>
                          <a:effectLst/>
                          <a:latin typeface="Calibri" panose="020F0502020204030204" pitchFamily="34" charset="0"/>
                          <a:ea typeface="+mn-ea"/>
                          <a:cs typeface="+mn-cs"/>
                        </a:rPr>
                        <a:t>37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0" i="0" u="none" strike="noStrike" dirty="0">
                          <a:solidFill>
                            <a:srgbClr val="000000"/>
                          </a:solidFill>
                          <a:effectLst/>
                          <a:latin typeface="Calibri" panose="020F0502020204030204" pitchFamily="34" charset="0"/>
                        </a:rPr>
                        <a:t>64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GB" sz="1800" u="none" strike="noStrike" dirty="0">
                          <a:effectLst/>
                        </a:rPr>
                        <a:t>34,045</a:t>
                      </a:r>
                      <a:endParaRPr lang="en-GB" sz="18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800" u="none" strike="noStrike" dirty="0">
                          <a:effectLst/>
                        </a:rPr>
                        <a:t>188/100,000</a:t>
                      </a:r>
                      <a:endParaRPr lang="en-GB" sz="1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1934507"/>
                  </a:ext>
                </a:extLst>
              </a:tr>
              <a:tr h="353824">
                <a:tc>
                  <a:txBody>
                    <a:bodyPr/>
                    <a:lstStyle/>
                    <a:p>
                      <a:pPr algn="l" fontAlgn="b"/>
                      <a:r>
                        <a:rPr lang="en-GB" sz="1800" b="1" u="none" strike="noStrike" dirty="0">
                          <a:effectLst/>
                        </a:rPr>
                        <a:t>Zambia</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800" b="1" i="0" u="none" strike="noStrike" dirty="0">
                          <a:solidFill>
                            <a:srgbClr val="000000"/>
                          </a:solidFill>
                          <a:effectLst/>
                          <a:latin typeface="Calibri" panose="020F0502020204030204" pitchFamily="34" charset="0"/>
                        </a:rPr>
                        <a:t>656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r" fontAlgn="b"/>
                      <a:r>
                        <a:rPr lang="en-GB" sz="1800" b="1" u="none" strike="noStrike" dirty="0">
                          <a:effectLst/>
                        </a:rPr>
                        <a:t>707</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800" b="1" u="none" strike="noStrike" dirty="0">
                          <a:effectLst/>
                        </a:rPr>
                        <a:t>549,027</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GB" sz="1800" b="1" u="none" strike="noStrike" dirty="0">
                          <a:effectLst/>
                        </a:rPr>
                        <a:t>129/100,000</a:t>
                      </a:r>
                      <a:endParaRPr lang="en-GB" sz="18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54298351"/>
                  </a:ext>
                </a:extLst>
              </a:tr>
            </a:tbl>
          </a:graphicData>
        </a:graphic>
      </p:graphicFrame>
    </p:spTree>
    <p:extLst>
      <p:ext uri="{BB962C8B-B14F-4D97-AF65-F5344CB8AC3E}">
        <p14:creationId xmlns:p14="http://schemas.microsoft.com/office/powerpoint/2010/main" val="208396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 Causes of Maternal deaths</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855439613"/>
              </p:ext>
            </p:extLst>
          </p:nvPr>
        </p:nvGraphicFramePr>
        <p:xfrm>
          <a:off x="381000" y="1447800"/>
          <a:ext cx="7886700" cy="43588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257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29</a:t>
            </a:fld>
            <a:endParaRPr lang="en-US" dirty="0"/>
          </a:p>
        </p:txBody>
      </p:sp>
      <p:sp>
        <p:nvSpPr>
          <p:cNvPr id="13" name="Subtitle 12"/>
          <p:cNvSpPr>
            <a:spLocks noGrp="1"/>
          </p:cNvSpPr>
          <p:nvPr>
            <p:ph type="subTitle" idx="1"/>
          </p:nvPr>
        </p:nvSpPr>
        <p:spPr>
          <a:xfrm>
            <a:off x="685800" y="4114800"/>
            <a:ext cx="3657600" cy="1600200"/>
          </a:xfrm>
        </p:spPr>
        <p:txBody>
          <a:bodyPr/>
          <a:lstStyle/>
          <a:p>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  CONSISTENT</a:t>
            </a:r>
            <a:endParaRPr lang="en-ZA" dirty="0"/>
          </a:p>
        </p:txBody>
      </p:sp>
    </p:spTree>
    <p:extLst>
      <p:ext uri="{BB962C8B-B14F-4D97-AF65-F5344CB8AC3E}">
        <p14:creationId xmlns:p14="http://schemas.microsoft.com/office/powerpoint/2010/main" val="119142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3</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231867"/>
            <a:ext cx="8839200" cy="954107"/>
          </a:xfrm>
        </p:spPr>
        <p:txBody>
          <a:bodyPr/>
          <a:lstStyle/>
          <a:p>
            <a:pPr algn="ctr"/>
            <a:r>
              <a:rPr lang="en-US" b="1" dirty="0"/>
              <a:t>Overview of Data Trends</a:t>
            </a:r>
            <a:br>
              <a:rPr lang="en-US" b="1" dirty="0"/>
            </a:br>
            <a:r>
              <a:rPr lang="en-US" b="1" dirty="0"/>
              <a:t>2018 - 2021</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Data now covers all of 2021 – will look at cumulative trends since 2018</a:t>
            </a:r>
          </a:p>
          <a:p>
            <a:endParaRPr lang="en-US" sz="2800" dirty="0"/>
          </a:p>
          <a:p>
            <a:pPr marL="457200" indent="-457200">
              <a:buFont typeface="Arial" panose="020B0604020202020204" pitchFamily="34" charset="0"/>
              <a:buChar char="•"/>
            </a:pPr>
            <a:r>
              <a:rPr lang="en-US" sz="2800" dirty="0"/>
              <a:t>Categorize data into trending positively, negatively, and remaining consistent</a:t>
            </a:r>
          </a:p>
          <a:p>
            <a:endParaRPr lang="en-US" sz="2800" dirty="0"/>
          </a:p>
          <a:p>
            <a:pPr marL="457200" indent="-457200">
              <a:buFont typeface="Arial" panose="020B0604020202020204" pitchFamily="34" charset="0"/>
              <a:buChar char="•"/>
            </a:pPr>
            <a:r>
              <a:rPr lang="en-US" sz="2800" dirty="0"/>
              <a:t>Trends are VERY slight – DO NOT PANIC!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Discussion on MPDSR and DHIS2 data trends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81869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DB905D-D6B8-44FD-BF12-B286B8C1265D}"/>
              </a:ext>
            </a:extLst>
          </p:cNvPr>
          <p:cNvSpPr>
            <a:spLocks noGrp="1"/>
          </p:cNvSpPr>
          <p:nvPr>
            <p:ph type="sldNum" sz="quarter" idx="4"/>
          </p:nvPr>
        </p:nvSpPr>
        <p:spPr/>
        <p:txBody>
          <a:bodyPr/>
          <a:lstStyle/>
          <a:p>
            <a:fld id="{42782948-4DBE-204D-AB9E-B65E067054AE}" type="slidenum">
              <a:rPr lang="en-US" smtClean="0"/>
              <a:pPr/>
              <a:t>30</a:t>
            </a:fld>
            <a:endParaRPr lang="en-US" dirty="0"/>
          </a:p>
        </p:txBody>
      </p:sp>
      <p:sp>
        <p:nvSpPr>
          <p:cNvPr id="4" name="Title 3">
            <a:extLst>
              <a:ext uri="{FF2B5EF4-FFF2-40B4-BE49-F238E27FC236}">
                <a16:creationId xmlns:a16="http://schemas.microsoft.com/office/drawing/2014/main" id="{D3731E13-726C-4463-A443-6EDA37B91C41}"/>
              </a:ext>
            </a:extLst>
          </p:cNvPr>
          <p:cNvSpPr>
            <a:spLocks noGrp="1"/>
          </p:cNvSpPr>
          <p:nvPr>
            <p:ph type="title"/>
          </p:nvPr>
        </p:nvSpPr>
        <p:spPr>
          <a:xfrm>
            <a:off x="838200" y="152400"/>
            <a:ext cx="7848296" cy="954107"/>
          </a:xfrm>
        </p:spPr>
        <p:txBody>
          <a:bodyPr/>
          <a:lstStyle/>
          <a:p>
            <a:pPr algn="ctr"/>
            <a:r>
              <a:rPr lang="en-US" b="1" dirty="0"/>
              <a:t>1st ANC Coverage by month by Quarter from 2018 to 2021</a:t>
            </a:r>
            <a:endParaRPr lang="en-US" dirty="0"/>
          </a:p>
        </p:txBody>
      </p:sp>
      <p:graphicFrame>
        <p:nvGraphicFramePr>
          <p:cNvPr id="6" name="Chart 5">
            <a:extLst>
              <a:ext uri="{FF2B5EF4-FFF2-40B4-BE49-F238E27FC236}">
                <a16:creationId xmlns:a16="http://schemas.microsoft.com/office/drawing/2014/main" id="{6E3A25B7-1E1F-4BA9-98D9-217136221680}"/>
              </a:ext>
            </a:extLst>
          </p:cNvPr>
          <p:cNvGraphicFramePr>
            <a:graphicFrameLocks/>
          </p:cNvGraphicFramePr>
          <p:nvPr>
            <p:extLst>
              <p:ext uri="{D42A27DB-BD31-4B8C-83A1-F6EECF244321}">
                <p14:modId xmlns:p14="http://schemas.microsoft.com/office/powerpoint/2010/main" val="1091951216"/>
              </p:ext>
            </p:extLst>
          </p:nvPr>
        </p:nvGraphicFramePr>
        <p:xfrm>
          <a:off x="152400" y="914400"/>
          <a:ext cx="88392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843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p:txBody>
          <a:bodyPr/>
          <a:lstStyle/>
          <a:p>
            <a:fld id="{42782948-4DBE-204D-AB9E-B65E067054AE}" type="slidenum">
              <a:rPr lang="en-US" smtClean="0"/>
              <a:pPr/>
              <a:t>31</a:t>
            </a:fld>
            <a:endParaRPr lang="en-US" dirty="0"/>
          </a:p>
        </p:txBody>
      </p:sp>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66700" y="23789"/>
            <a:ext cx="8610600" cy="954107"/>
          </a:xfrm>
        </p:spPr>
        <p:txBody>
          <a:bodyPr/>
          <a:lstStyle/>
          <a:p>
            <a:pPr algn="ctr"/>
            <a:r>
              <a:rPr lang="en-US" b="1" dirty="0"/>
              <a:t>1st ANC visits done in the 1st trimester &lt;20years</a:t>
            </a:r>
            <a:br>
              <a:rPr lang="en-US" b="1" dirty="0"/>
            </a:br>
            <a:r>
              <a:rPr lang="en-US" b="1" dirty="0"/>
              <a:t>by Quarter from 2018 to 2021</a:t>
            </a:r>
          </a:p>
        </p:txBody>
      </p:sp>
      <p:graphicFrame>
        <p:nvGraphicFramePr>
          <p:cNvPr id="7" name="Chart 6">
            <a:extLst>
              <a:ext uri="{FF2B5EF4-FFF2-40B4-BE49-F238E27FC236}">
                <a16:creationId xmlns:a16="http://schemas.microsoft.com/office/drawing/2014/main" id="{F3AF2D43-D733-4866-B7EE-22CFFF585CCF}"/>
              </a:ext>
            </a:extLst>
          </p:cNvPr>
          <p:cNvGraphicFramePr>
            <a:graphicFrameLocks/>
          </p:cNvGraphicFramePr>
          <p:nvPr>
            <p:extLst>
              <p:ext uri="{D42A27DB-BD31-4B8C-83A1-F6EECF244321}">
                <p14:modId xmlns:p14="http://schemas.microsoft.com/office/powerpoint/2010/main" val="2328956346"/>
              </p:ext>
            </p:extLst>
          </p:nvPr>
        </p:nvGraphicFramePr>
        <p:xfrm>
          <a:off x="152400" y="762000"/>
          <a:ext cx="8839200" cy="5562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475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89491F-D7F9-4AC5-AA0A-CC11AC3F55D6}"/>
              </a:ext>
            </a:extLst>
          </p:cNvPr>
          <p:cNvSpPr>
            <a:spLocks noGrp="1"/>
          </p:cNvSpPr>
          <p:nvPr>
            <p:ph type="sldNum" sz="quarter" idx="4"/>
          </p:nvPr>
        </p:nvSpPr>
        <p:spPr/>
        <p:txBody>
          <a:bodyPr/>
          <a:lstStyle/>
          <a:p>
            <a:fld id="{42782948-4DBE-204D-AB9E-B65E067054AE}" type="slidenum">
              <a:rPr lang="en-US" smtClean="0"/>
              <a:pPr/>
              <a:t>32</a:t>
            </a:fld>
            <a:endParaRPr lang="en-US" dirty="0"/>
          </a:p>
        </p:txBody>
      </p:sp>
      <p:graphicFrame>
        <p:nvGraphicFramePr>
          <p:cNvPr id="8" name="Chart 7">
            <a:extLst>
              <a:ext uri="{FF2B5EF4-FFF2-40B4-BE49-F238E27FC236}">
                <a16:creationId xmlns:a16="http://schemas.microsoft.com/office/drawing/2014/main" id="{1AFEC212-991C-4874-8863-88F0D95DBD0A}"/>
              </a:ext>
            </a:extLst>
          </p:cNvPr>
          <p:cNvGraphicFramePr>
            <a:graphicFrameLocks/>
          </p:cNvGraphicFramePr>
          <p:nvPr>
            <p:extLst>
              <p:ext uri="{D42A27DB-BD31-4B8C-83A1-F6EECF244321}">
                <p14:modId xmlns:p14="http://schemas.microsoft.com/office/powerpoint/2010/main" val="1312902343"/>
              </p:ext>
            </p:extLst>
          </p:nvPr>
        </p:nvGraphicFramePr>
        <p:xfrm>
          <a:off x="152400" y="914400"/>
          <a:ext cx="8839199" cy="510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5">
            <a:extLst>
              <a:ext uri="{FF2B5EF4-FFF2-40B4-BE49-F238E27FC236}">
                <a16:creationId xmlns:a16="http://schemas.microsoft.com/office/drawing/2014/main" id="{699D0154-8A85-4382-8FF1-B302F13DA300}"/>
              </a:ext>
            </a:extLst>
          </p:cNvPr>
          <p:cNvSpPr>
            <a:spLocks noGrp="1"/>
          </p:cNvSpPr>
          <p:nvPr>
            <p:ph type="title"/>
          </p:nvPr>
        </p:nvSpPr>
        <p:spPr>
          <a:xfrm>
            <a:off x="266700" y="304800"/>
            <a:ext cx="8610600" cy="954107"/>
          </a:xfrm>
        </p:spPr>
        <p:txBody>
          <a:bodyPr/>
          <a:lstStyle/>
          <a:p>
            <a:pPr algn="ctr"/>
            <a:r>
              <a:rPr lang="en-US" b="1" dirty="0"/>
              <a:t>1</a:t>
            </a:r>
            <a:r>
              <a:rPr lang="en-US" b="1" baseline="30000" dirty="0"/>
              <a:t>st</a:t>
            </a:r>
            <a:r>
              <a:rPr lang="en-US" b="1" dirty="0"/>
              <a:t> ANC (1</a:t>
            </a:r>
            <a:r>
              <a:rPr lang="en-US" b="1" baseline="30000" dirty="0"/>
              <a:t>st</a:t>
            </a:r>
            <a:r>
              <a:rPr lang="en-US" b="1" dirty="0"/>
              <a:t> Trimester) coverage: 2018 – 2021 Yearly Targets vs Achieved</a:t>
            </a:r>
          </a:p>
        </p:txBody>
      </p:sp>
    </p:spTree>
    <p:extLst>
      <p:ext uri="{BB962C8B-B14F-4D97-AF65-F5344CB8AC3E}">
        <p14:creationId xmlns:p14="http://schemas.microsoft.com/office/powerpoint/2010/main" val="147865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4157A-8041-427E-B024-5251FD0C8552}"/>
              </a:ext>
            </a:extLst>
          </p:cNvPr>
          <p:cNvSpPr>
            <a:spLocks noGrp="1"/>
          </p:cNvSpPr>
          <p:nvPr>
            <p:ph type="sldNum" sz="quarter" idx="12"/>
          </p:nvPr>
        </p:nvSpPr>
        <p:spPr/>
        <p:txBody>
          <a:bodyPr/>
          <a:lstStyle/>
          <a:p>
            <a:fld id="{42782948-4DBE-204D-AB9E-B65E067054AE}" type="slidenum">
              <a:rPr lang="en-US" smtClean="0"/>
              <a:pPr/>
              <a:t>33</a:t>
            </a:fld>
            <a:endParaRPr lang="en-US" dirty="0"/>
          </a:p>
        </p:txBody>
      </p:sp>
      <p:sp>
        <p:nvSpPr>
          <p:cNvPr id="5" name="Title 4">
            <a:extLst>
              <a:ext uri="{FF2B5EF4-FFF2-40B4-BE49-F238E27FC236}">
                <a16:creationId xmlns:a16="http://schemas.microsoft.com/office/drawing/2014/main" id="{BA4F547A-F2A5-4C4C-9BDE-C99D2534AF2D}"/>
              </a:ext>
            </a:extLst>
          </p:cNvPr>
          <p:cNvSpPr>
            <a:spLocks noGrp="1"/>
          </p:cNvSpPr>
          <p:nvPr>
            <p:ph type="title"/>
          </p:nvPr>
        </p:nvSpPr>
        <p:spPr>
          <a:xfrm>
            <a:off x="174171" y="188893"/>
            <a:ext cx="8534400" cy="954107"/>
          </a:xfrm>
        </p:spPr>
        <p:txBody>
          <a:bodyPr/>
          <a:lstStyle/>
          <a:p>
            <a:pPr algn="ctr"/>
            <a:r>
              <a:rPr lang="en-US" b="1" dirty="0"/>
              <a:t>Stillbirth rate per 1000 live birth in health facility by quarter from 2018 to 2021</a:t>
            </a:r>
            <a:endParaRPr lang="en-US" dirty="0"/>
          </a:p>
        </p:txBody>
      </p:sp>
      <p:graphicFrame>
        <p:nvGraphicFramePr>
          <p:cNvPr id="6" name="Chart 5">
            <a:extLst>
              <a:ext uri="{FF2B5EF4-FFF2-40B4-BE49-F238E27FC236}">
                <a16:creationId xmlns:a16="http://schemas.microsoft.com/office/drawing/2014/main" id="{EC90124F-B0A2-4EBF-9EBD-FE6CF1401247}"/>
              </a:ext>
            </a:extLst>
          </p:cNvPr>
          <p:cNvGraphicFramePr>
            <a:graphicFrameLocks/>
          </p:cNvGraphicFramePr>
          <p:nvPr>
            <p:extLst>
              <p:ext uri="{D42A27DB-BD31-4B8C-83A1-F6EECF244321}">
                <p14:modId xmlns:p14="http://schemas.microsoft.com/office/powerpoint/2010/main" val="1524368434"/>
              </p:ext>
            </p:extLst>
          </p:nvPr>
        </p:nvGraphicFramePr>
        <p:xfrm>
          <a:off x="174171" y="1143000"/>
          <a:ext cx="8817429" cy="5181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605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B91445-5631-41E7-AEBD-780991B3DECA}"/>
              </a:ext>
            </a:extLst>
          </p:cNvPr>
          <p:cNvSpPr>
            <a:spLocks noGrp="1"/>
          </p:cNvSpPr>
          <p:nvPr>
            <p:ph type="sldNum" sz="quarter" idx="4"/>
          </p:nvPr>
        </p:nvSpPr>
        <p:spPr/>
        <p:txBody>
          <a:bodyPr/>
          <a:lstStyle/>
          <a:p>
            <a:fld id="{42782948-4DBE-204D-AB9E-B65E067054AE}" type="slidenum">
              <a:rPr lang="en-US" smtClean="0"/>
              <a:pPr/>
              <a:t>34</a:t>
            </a:fld>
            <a:endParaRPr lang="en-US" dirty="0"/>
          </a:p>
        </p:txBody>
      </p:sp>
      <p:sp>
        <p:nvSpPr>
          <p:cNvPr id="4" name="Title 3">
            <a:extLst>
              <a:ext uri="{FF2B5EF4-FFF2-40B4-BE49-F238E27FC236}">
                <a16:creationId xmlns:a16="http://schemas.microsoft.com/office/drawing/2014/main" id="{94D69D59-1403-448D-97E7-B966115CB504}"/>
              </a:ext>
            </a:extLst>
          </p:cNvPr>
          <p:cNvSpPr>
            <a:spLocks noGrp="1"/>
          </p:cNvSpPr>
          <p:nvPr>
            <p:ph type="title"/>
          </p:nvPr>
        </p:nvSpPr>
        <p:spPr>
          <a:xfrm>
            <a:off x="38100" y="189403"/>
            <a:ext cx="8991600" cy="523220"/>
          </a:xfrm>
        </p:spPr>
        <p:txBody>
          <a:bodyPr/>
          <a:lstStyle/>
          <a:p>
            <a:pPr algn="ctr"/>
            <a:r>
              <a:rPr lang="en-US" b="1" dirty="0"/>
              <a:t>Delivery outcomes per 1000 live births: 2018-2021</a:t>
            </a:r>
          </a:p>
        </p:txBody>
      </p:sp>
      <p:graphicFrame>
        <p:nvGraphicFramePr>
          <p:cNvPr id="5" name="Chart 4">
            <a:extLst>
              <a:ext uri="{FF2B5EF4-FFF2-40B4-BE49-F238E27FC236}">
                <a16:creationId xmlns:a16="http://schemas.microsoft.com/office/drawing/2014/main" id="{84307268-6B72-4EE1-8DCA-B693C837184C}"/>
              </a:ext>
            </a:extLst>
          </p:cNvPr>
          <p:cNvGraphicFramePr>
            <a:graphicFrameLocks/>
          </p:cNvGraphicFramePr>
          <p:nvPr>
            <p:extLst>
              <p:ext uri="{D42A27DB-BD31-4B8C-83A1-F6EECF244321}">
                <p14:modId xmlns:p14="http://schemas.microsoft.com/office/powerpoint/2010/main" val="1971546956"/>
              </p:ext>
            </p:extLst>
          </p:nvPr>
        </p:nvGraphicFramePr>
        <p:xfrm>
          <a:off x="114300" y="1023257"/>
          <a:ext cx="8915400"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013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EDD3EC-6A27-4B9E-A18C-A00FE71936FB}"/>
              </a:ext>
            </a:extLst>
          </p:cNvPr>
          <p:cNvSpPr>
            <a:spLocks noGrp="1"/>
          </p:cNvSpPr>
          <p:nvPr>
            <p:ph type="sldNum" sz="quarter" idx="12"/>
          </p:nvPr>
        </p:nvSpPr>
        <p:spPr/>
        <p:txBody>
          <a:bodyPr/>
          <a:lstStyle/>
          <a:p>
            <a:fld id="{42782948-4DBE-204D-AB9E-B65E067054AE}" type="slidenum">
              <a:rPr lang="en-US" smtClean="0"/>
              <a:pPr/>
              <a:t>35</a:t>
            </a:fld>
            <a:endParaRPr lang="en-US" dirty="0"/>
          </a:p>
        </p:txBody>
      </p:sp>
      <p:sp>
        <p:nvSpPr>
          <p:cNvPr id="5" name="Title 4">
            <a:extLst>
              <a:ext uri="{FF2B5EF4-FFF2-40B4-BE49-F238E27FC236}">
                <a16:creationId xmlns:a16="http://schemas.microsoft.com/office/drawing/2014/main" id="{571B6D94-C0AF-4FC5-AA99-3E707DE0E63C}"/>
              </a:ext>
            </a:extLst>
          </p:cNvPr>
          <p:cNvSpPr>
            <a:spLocks noGrp="1"/>
          </p:cNvSpPr>
          <p:nvPr>
            <p:ph type="title"/>
          </p:nvPr>
        </p:nvSpPr>
        <p:spPr>
          <a:xfrm>
            <a:off x="457351" y="143255"/>
            <a:ext cx="8153096" cy="954107"/>
          </a:xfrm>
        </p:spPr>
        <p:txBody>
          <a:bodyPr/>
          <a:lstStyle/>
          <a:p>
            <a:pPr algn="ctr"/>
            <a:r>
              <a:rPr lang="en-US" sz="2800" b="1" dirty="0"/>
              <a:t>Institutional Delivery coverage (%) </a:t>
            </a:r>
            <a:r>
              <a:rPr lang="en-US" b="1" dirty="0"/>
              <a:t>by quarter from 2018 to 2021</a:t>
            </a:r>
            <a:endParaRPr lang="en-US" dirty="0"/>
          </a:p>
        </p:txBody>
      </p:sp>
      <p:graphicFrame>
        <p:nvGraphicFramePr>
          <p:cNvPr id="7" name="Chart 6">
            <a:extLst>
              <a:ext uri="{FF2B5EF4-FFF2-40B4-BE49-F238E27FC236}">
                <a16:creationId xmlns:a16="http://schemas.microsoft.com/office/drawing/2014/main" id="{B163DBD7-9CB8-49DD-A86B-4FEB2D5C88B6}"/>
              </a:ext>
            </a:extLst>
          </p:cNvPr>
          <p:cNvGraphicFramePr>
            <a:graphicFrameLocks/>
          </p:cNvGraphicFramePr>
          <p:nvPr/>
        </p:nvGraphicFramePr>
        <p:xfrm>
          <a:off x="152400" y="1097361"/>
          <a:ext cx="8763000" cy="54327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9524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59CF0B-AB9C-4AFD-B7C3-1B1AD30C3991}"/>
              </a:ext>
            </a:extLst>
          </p:cNvPr>
          <p:cNvSpPr>
            <a:spLocks noGrp="1"/>
          </p:cNvSpPr>
          <p:nvPr>
            <p:ph type="sldNum" sz="quarter" idx="4"/>
          </p:nvPr>
        </p:nvSpPr>
        <p:spPr>
          <a:xfrm>
            <a:off x="6858000" y="6520934"/>
            <a:ext cx="2133600" cy="184666"/>
          </a:xfrm>
        </p:spPr>
        <p:txBody>
          <a:bodyPr anchor="ctr">
            <a:normAutofit/>
          </a:bodyPr>
          <a:lstStyle/>
          <a:p>
            <a:pPr>
              <a:spcAft>
                <a:spcPts val="600"/>
              </a:spcAft>
            </a:pPr>
            <a:fld id="{42782948-4DBE-204D-AB9E-B65E067054AE}" type="slidenum">
              <a:rPr lang="en-US" smtClean="0"/>
              <a:pPr>
                <a:spcAft>
                  <a:spcPts val="600"/>
                </a:spcAft>
              </a:pPr>
              <a:t>36</a:t>
            </a:fld>
            <a:endParaRPr lang="en-US" dirty="0"/>
          </a:p>
        </p:txBody>
      </p:sp>
      <p:sp>
        <p:nvSpPr>
          <p:cNvPr id="22" name="Title 5">
            <a:extLst>
              <a:ext uri="{FF2B5EF4-FFF2-40B4-BE49-F238E27FC236}">
                <a16:creationId xmlns:a16="http://schemas.microsoft.com/office/drawing/2014/main" id="{9D1FD8A2-A1B2-497D-9B68-32358CAAF7AC}"/>
              </a:ext>
            </a:extLst>
          </p:cNvPr>
          <p:cNvSpPr>
            <a:spLocks noGrp="1"/>
          </p:cNvSpPr>
          <p:nvPr>
            <p:ph type="title"/>
          </p:nvPr>
        </p:nvSpPr>
        <p:spPr>
          <a:xfrm>
            <a:off x="377286" y="234459"/>
            <a:ext cx="8389427" cy="461665"/>
          </a:xfrm>
        </p:spPr>
        <p:txBody>
          <a:bodyPr/>
          <a:lstStyle/>
          <a:p>
            <a:pPr algn="ctr"/>
            <a:r>
              <a:rPr lang="en-US" sz="2400" b="1" dirty="0"/>
              <a:t>Institutional delivery coverage: Jan – Dec 2020 &amp; 2021</a:t>
            </a:r>
          </a:p>
        </p:txBody>
      </p:sp>
      <p:pic>
        <p:nvPicPr>
          <p:cNvPr id="6" name="Picture 5">
            <a:extLst>
              <a:ext uri="{FF2B5EF4-FFF2-40B4-BE49-F238E27FC236}">
                <a16:creationId xmlns:a16="http://schemas.microsoft.com/office/drawing/2014/main" id="{54C57103-BF97-489F-90E6-5FD3CFE0A278}"/>
              </a:ext>
            </a:extLst>
          </p:cNvPr>
          <p:cNvPicPr>
            <a:picLocks noChangeAspect="1"/>
          </p:cNvPicPr>
          <p:nvPr/>
        </p:nvPicPr>
        <p:blipFill>
          <a:blip r:embed="rId3"/>
          <a:srcRect/>
          <a:stretch/>
        </p:blipFill>
        <p:spPr>
          <a:xfrm>
            <a:off x="0" y="788894"/>
            <a:ext cx="9144000" cy="5916705"/>
          </a:xfrm>
          <a:prstGeom prst="rect">
            <a:avLst/>
          </a:prstGeom>
        </p:spPr>
      </p:pic>
    </p:spTree>
    <p:extLst>
      <p:ext uri="{BB962C8B-B14F-4D97-AF65-F5344CB8AC3E}">
        <p14:creationId xmlns:p14="http://schemas.microsoft.com/office/powerpoint/2010/main" val="3555799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B7B290-79C6-45D2-8BFB-4172F2AECD69}"/>
              </a:ext>
            </a:extLst>
          </p:cNvPr>
          <p:cNvSpPr>
            <a:spLocks noGrp="1"/>
          </p:cNvSpPr>
          <p:nvPr>
            <p:ph type="sldNum" sz="quarter" idx="12"/>
          </p:nvPr>
        </p:nvSpPr>
        <p:spPr/>
        <p:txBody>
          <a:bodyPr/>
          <a:lstStyle/>
          <a:p>
            <a:fld id="{42782948-4DBE-204D-AB9E-B65E067054AE}" type="slidenum">
              <a:rPr lang="en-US" smtClean="0"/>
              <a:pPr/>
              <a:t>37</a:t>
            </a:fld>
            <a:endParaRPr lang="en-US" dirty="0"/>
          </a:p>
        </p:txBody>
      </p:sp>
      <p:sp>
        <p:nvSpPr>
          <p:cNvPr id="5" name="Title 4">
            <a:extLst>
              <a:ext uri="{FF2B5EF4-FFF2-40B4-BE49-F238E27FC236}">
                <a16:creationId xmlns:a16="http://schemas.microsoft.com/office/drawing/2014/main" id="{816010E6-BD13-4E21-AE29-AA93216C7A83}"/>
              </a:ext>
            </a:extLst>
          </p:cNvPr>
          <p:cNvSpPr>
            <a:spLocks noGrp="1"/>
          </p:cNvSpPr>
          <p:nvPr>
            <p:ph type="title"/>
          </p:nvPr>
        </p:nvSpPr>
        <p:spPr>
          <a:xfrm>
            <a:off x="359229" y="140501"/>
            <a:ext cx="8382000" cy="1384995"/>
          </a:xfrm>
        </p:spPr>
        <p:txBody>
          <a:bodyPr/>
          <a:lstStyle/>
          <a:p>
            <a:pPr algn="ctr"/>
            <a:r>
              <a:rPr lang="en-ZA" sz="2800" b="1" dirty="0">
                <a:solidFill>
                  <a:srgbClr val="C00000"/>
                </a:solidFill>
              </a:rPr>
              <a:t>Caesarean section rates (%) </a:t>
            </a:r>
            <a:r>
              <a:rPr lang="en-US" b="1" dirty="0"/>
              <a:t>by quarter from 2018 to 2021</a:t>
            </a:r>
            <a:br>
              <a:rPr lang="en-ZA" sz="2800" b="1" dirty="0">
                <a:solidFill>
                  <a:srgbClr val="C00000"/>
                </a:solidFill>
              </a:rPr>
            </a:br>
            <a:endParaRPr lang="en-US" dirty="0"/>
          </a:p>
        </p:txBody>
      </p:sp>
      <p:graphicFrame>
        <p:nvGraphicFramePr>
          <p:cNvPr id="7" name="Chart 6">
            <a:extLst>
              <a:ext uri="{FF2B5EF4-FFF2-40B4-BE49-F238E27FC236}">
                <a16:creationId xmlns:a16="http://schemas.microsoft.com/office/drawing/2014/main" id="{7F458054-74BF-4A2E-8897-5E59195A67FF}"/>
              </a:ext>
            </a:extLst>
          </p:cNvPr>
          <p:cNvGraphicFramePr>
            <a:graphicFrameLocks/>
          </p:cNvGraphicFramePr>
          <p:nvPr>
            <p:extLst>
              <p:ext uri="{D42A27DB-BD31-4B8C-83A1-F6EECF244321}">
                <p14:modId xmlns:p14="http://schemas.microsoft.com/office/powerpoint/2010/main" val="3204810164"/>
              </p:ext>
            </p:extLst>
          </p:nvPr>
        </p:nvGraphicFramePr>
        <p:xfrm>
          <a:off x="152400" y="990600"/>
          <a:ext cx="8839200" cy="5257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9609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1941F2-01D8-469A-9C47-F8E427264BF9}"/>
              </a:ext>
            </a:extLst>
          </p:cNvPr>
          <p:cNvSpPr txBox="1"/>
          <p:nvPr/>
        </p:nvSpPr>
        <p:spPr>
          <a:xfrm>
            <a:off x="304800" y="155882"/>
            <a:ext cx="8534400" cy="523220"/>
          </a:xfrm>
          <a:prstGeom prst="rect">
            <a:avLst/>
          </a:prstGeom>
          <a:noFill/>
        </p:spPr>
        <p:txBody>
          <a:bodyPr wrap="square" rtlCol="0">
            <a:spAutoFit/>
          </a:bodyPr>
          <a:lstStyle/>
          <a:p>
            <a:pPr algn="ctr"/>
            <a:r>
              <a:rPr lang="en-ZA" sz="2800" b="1" dirty="0">
                <a:solidFill>
                  <a:srgbClr val="C00000"/>
                </a:solidFill>
              </a:rPr>
              <a:t>Caesarean section rates: Jan – Dec 2020 &amp; 2021</a:t>
            </a:r>
          </a:p>
        </p:txBody>
      </p:sp>
      <p:sp>
        <p:nvSpPr>
          <p:cNvPr id="2" name="Slide Number Placeholder 1">
            <a:extLst>
              <a:ext uri="{FF2B5EF4-FFF2-40B4-BE49-F238E27FC236}">
                <a16:creationId xmlns:a16="http://schemas.microsoft.com/office/drawing/2014/main" id="{6FC8DB0E-2DF8-4E76-8D95-5891ED7F052E}"/>
              </a:ext>
            </a:extLst>
          </p:cNvPr>
          <p:cNvSpPr>
            <a:spLocks noGrp="1"/>
          </p:cNvSpPr>
          <p:nvPr>
            <p:ph type="sldNum" sz="quarter" idx="12"/>
          </p:nvPr>
        </p:nvSpPr>
        <p:spPr/>
        <p:txBody>
          <a:bodyPr/>
          <a:lstStyle/>
          <a:p>
            <a:fld id="{C2F969A5-6CC6-4CD5-89C9-ABA8C718E66E}" type="slidenum">
              <a:rPr lang="en-ZA" smtClean="0"/>
              <a:t>38</a:t>
            </a:fld>
            <a:endParaRPr lang="en-ZA" dirty="0"/>
          </a:p>
        </p:txBody>
      </p:sp>
      <p:pic>
        <p:nvPicPr>
          <p:cNvPr id="5" name="Picture 4">
            <a:extLst>
              <a:ext uri="{FF2B5EF4-FFF2-40B4-BE49-F238E27FC236}">
                <a16:creationId xmlns:a16="http://schemas.microsoft.com/office/drawing/2014/main" id="{C25F031E-40BC-4B12-9E96-99AE517BBE02}"/>
              </a:ext>
            </a:extLst>
          </p:cNvPr>
          <p:cNvPicPr>
            <a:picLocks noChangeAspect="1"/>
          </p:cNvPicPr>
          <p:nvPr/>
        </p:nvPicPr>
        <p:blipFill>
          <a:blip r:embed="rId3"/>
          <a:srcRect/>
          <a:stretch/>
        </p:blipFill>
        <p:spPr>
          <a:xfrm>
            <a:off x="0" y="830696"/>
            <a:ext cx="9144000" cy="5916705"/>
          </a:xfrm>
          <a:prstGeom prst="rect">
            <a:avLst/>
          </a:prstGeom>
        </p:spPr>
      </p:pic>
    </p:spTree>
    <p:extLst>
      <p:ext uri="{BB962C8B-B14F-4D97-AF65-F5344CB8AC3E}">
        <p14:creationId xmlns:p14="http://schemas.microsoft.com/office/powerpoint/2010/main" val="896553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8191AD-2C38-424B-A925-B4A8A5347579}"/>
              </a:ext>
            </a:extLst>
          </p:cNvPr>
          <p:cNvSpPr>
            <a:spLocks noGrp="1"/>
          </p:cNvSpPr>
          <p:nvPr>
            <p:ph type="sldNum" sz="quarter" idx="4"/>
          </p:nvPr>
        </p:nvSpPr>
        <p:spPr/>
        <p:txBody>
          <a:bodyPr/>
          <a:lstStyle/>
          <a:p>
            <a:fld id="{42782948-4DBE-204D-AB9E-B65E067054AE}" type="slidenum">
              <a:rPr lang="en-US" smtClean="0"/>
              <a:pPr/>
              <a:t>39</a:t>
            </a:fld>
            <a:endParaRPr lang="en-US" dirty="0"/>
          </a:p>
        </p:txBody>
      </p:sp>
      <p:sp>
        <p:nvSpPr>
          <p:cNvPr id="4" name="Title 3">
            <a:extLst>
              <a:ext uri="{FF2B5EF4-FFF2-40B4-BE49-F238E27FC236}">
                <a16:creationId xmlns:a16="http://schemas.microsoft.com/office/drawing/2014/main" id="{6D012FF8-DA6F-46C4-8251-4B5CA8A6A7E7}"/>
              </a:ext>
            </a:extLst>
          </p:cNvPr>
          <p:cNvSpPr>
            <a:spLocks noGrp="1"/>
          </p:cNvSpPr>
          <p:nvPr>
            <p:ph type="title"/>
          </p:nvPr>
        </p:nvSpPr>
        <p:spPr>
          <a:xfrm>
            <a:off x="685800" y="1852374"/>
            <a:ext cx="7772400" cy="1384995"/>
          </a:xfrm>
        </p:spPr>
        <p:txBody>
          <a:bodyPr/>
          <a:lstStyle/>
          <a:p>
            <a:pPr algn="ctr"/>
            <a:r>
              <a:rPr lang="en-US" i="1" dirty="0"/>
              <a:t>Areas to Follow Up</a:t>
            </a:r>
            <a:br>
              <a:rPr lang="en-US" i="1" dirty="0"/>
            </a:br>
            <a:br>
              <a:rPr lang="en-US" i="1" dirty="0"/>
            </a:br>
            <a:endParaRPr lang="en-US" i="1" dirty="0"/>
          </a:p>
        </p:txBody>
      </p:sp>
    </p:spTree>
    <p:extLst>
      <p:ext uri="{BB962C8B-B14F-4D97-AF65-F5344CB8AC3E}">
        <p14:creationId xmlns:p14="http://schemas.microsoft.com/office/powerpoint/2010/main" val="372198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4</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662754"/>
            <a:ext cx="8839200" cy="523220"/>
          </a:xfrm>
        </p:spPr>
        <p:txBody>
          <a:bodyPr/>
          <a:lstStyle/>
          <a:p>
            <a:pPr algn="ctr"/>
            <a:r>
              <a:rPr lang="en-US" b="1" dirty="0"/>
              <a:t>Reviewing Data</a:t>
            </a:r>
            <a:endParaRPr lang="en-US" dirty="0"/>
          </a:p>
        </p:txBody>
      </p:sp>
      <p:sp>
        <p:nvSpPr>
          <p:cNvPr id="2" name="TextBox 1">
            <a:extLst>
              <a:ext uri="{FF2B5EF4-FFF2-40B4-BE49-F238E27FC236}">
                <a16:creationId xmlns:a16="http://schemas.microsoft.com/office/drawing/2014/main" id="{5D3D831E-BE4B-4655-B124-5C4DF40F36E8}"/>
              </a:ext>
            </a:extLst>
          </p:cNvPr>
          <p:cNvSpPr txBox="1"/>
          <p:nvPr/>
        </p:nvSpPr>
        <p:spPr>
          <a:xfrm>
            <a:off x="457201" y="1524000"/>
            <a:ext cx="8001000"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Changes in trends – always look for any outliers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Understand data strengths and weaknesses</a:t>
            </a:r>
          </a:p>
          <a:p>
            <a:endParaRPr lang="en-US" sz="2800" dirty="0"/>
          </a:p>
          <a:p>
            <a:pPr marL="457200" indent="-457200">
              <a:buFont typeface="Arial" panose="020B0604020202020204" pitchFamily="34" charset="0"/>
              <a:buChar char="•"/>
            </a:pPr>
            <a:r>
              <a:rPr lang="en-US" sz="2800" dirty="0"/>
              <a:t>Things to keep in mind for additional data analysis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Look at areas for primary research to look into some trends</a:t>
            </a:r>
          </a:p>
          <a:p>
            <a:endParaRPr lang="en-US" sz="2800" dirty="0"/>
          </a:p>
        </p:txBody>
      </p:sp>
    </p:spTree>
    <p:extLst>
      <p:ext uri="{BB962C8B-B14F-4D97-AF65-F5344CB8AC3E}">
        <p14:creationId xmlns:p14="http://schemas.microsoft.com/office/powerpoint/2010/main" val="230844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BF5D5-57AE-6842-A381-640BEF8D61B4}"/>
              </a:ext>
            </a:extLst>
          </p:cNvPr>
          <p:cNvSpPr>
            <a:spLocks noGrp="1"/>
          </p:cNvSpPr>
          <p:nvPr>
            <p:ph type="dt" sz="half" idx="2"/>
          </p:nvPr>
        </p:nvSpPr>
        <p:spPr/>
        <p:txBody>
          <a:bodyPr/>
          <a:lstStyle/>
          <a:p>
            <a:fld id="{414FB1AD-D69E-B741-965A-0BAE826C2FA6}" type="datetime1">
              <a:rPr lang="en-US" smtClean="0"/>
              <a:pPr/>
              <a:t>3/9/2022</a:t>
            </a:fld>
            <a:endParaRPr lang="en-US"/>
          </a:p>
        </p:txBody>
      </p:sp>
      <p:sp>
        <p:nvSpPr>
          <p:cNvPr id="3" name="Footer Placeholder 2">
            <a:extLst>
              <a:ext uri="{FF2B5EF4-FFF2-40B4-BE49-F238E27FC236}">
                <a16:creationId xmlns:a16="http://schemas.microsoft.com/office/drawing/2014/main" id="{62F56EF1-93AA-0C40-B701-B5A5B713E683}"/>
              </a:ext>
            </a:extLst>
          </p:cNvPr>
          <p:cNvSpPr>
            <a:spLocks noGrp="1"/>
          </p:cNvSpPr>
          <p:nvPr>
            <p:ph type="ftr" sz="quarter" idx="3"/>
          </p:nvPr>
        </p:nvSpPr>
        <p:spPr/>
        <p:txBody>
          <a:bodyPr/>
          <a:lstStyle/>
          <a:p>
            <a:r>
              <a:rPr lang="en-US"/>
              <a:t>FOOTER GOES HERE</a:t>
            </a:r>
          </a:p>
        </p:txBody>
      </p:sp>
      <p:sp>
        <p:nvSpPr>
          <p:cNvPr id="4" name="Slide Number Placeholder 3">
            <a:extLst>
              <a:ext uri="{FF2B5EF4-FFF2-40B4-BE49-F238E27FC236}">
                <a16:creationId xmlns:a16="http://schemas.microsoft.com/office/drawing/2014/main" id="{ADB3D724-BCA9-B945-9C6C-16F4BEF833C2}"/>
              </a:ext>
            </a:extLst>
          </p:cNvPr>
          <p:cNvSpPr>
            <a:spLocks noGrp="1"/>
          </p:cNvSpPr>
          <p:nvPr>
            <p:ph type="sldNum" sz="quarter" idx="4"/>
          </p:nvPr>
        </p:nvSpPr>
        <p:spPr/>
        <p:txBody>
          <a:bodyPr/>
          <a:lstStyle/>
          <a:p>
            <a:fld id="{42782948-4DBE-204D-AB9E-B65E067054AE}" type="slidenum">
              <a:rPr lang="en-US" smtClean="0"/>
              <a:pPr/>
              <a:t>5</a:t>
            </a:fld>
            <a:endParaRPr lang="en-US"/>
          </a:p>
        </p:txBody>
      </p:sp>
      <p:sp>
        <p:nvSpPr>
          <p:cNvPr id="5" name="Title 4">
            <a:extLst>
              <a:ext uri="{FF2B5EF4-FFF2-40B4-BE49-F238E27FC236}">
                <a16:creationId xmlns:a16="http://schemas.microsoft.com/office/drawing/2014/main" id="{81BC5990-7727-8A41-8561-22EB7AD2BE3B}"/>
              </a:ext>
            </a:extLst>
          </p:cNvPr>
          <p:cNvSpPr>
            <a:spLocks noGrp="1"/>
          </p:cNvSpPr>
          <p:nvPr>
            <p:ph type="title"/>
          </p:nvPr>
        </p:nvSpPr>
        <p:spPr>
          <a:xfrm>
            <a:off x="686104" y="954314"/>
            <a:ext cx="7772400" cy="523220"/>
          </a:xfrm>
        </p:spPr>
        <p:txBody>
          <a:bodyPr/>
          <a:lstStyle/>
          <a:p>
            <a:pPr algn="ctr"/>
            <a:r>
              <a:rPr lang="en-US" dirty="0"/>
              <a:t>Maternal and Perinatal Health Dashboard</a:t>
            </a:r>
          </a:p>
        </p:txBody>
      </p:sp>
      <p:graphicFrame>
        <p:nvGraphicFramePr>
          <p:cNvPr id="9" name="Table 9">
            <a:extLst>
              <a:ext uri="{FF2B5EF4-FFF2-40B4-BE49-F238E27FC236}">
                <a16:creationId xmlns:a16="http://schemas.microsoft.com/office/drawing/2014/main" id="{7B260D1E-29EE-B94A-9A5F-0DFFB136257B}"/>
              </a:ext>
            </a:extLst>
          </p:cNvPr>
          <p:cNvGraphicFramePr>
            <a:graphicFrameLocks noGrp="1"/>
          </p:cNvGraphicFramePr>
          <p:nvPr>
            <p:ph idx="1"/>
            <p:extLst>
              <p:ext uri="{D42A27DB-BD31-4B8C-83A1-F6EECF244321}">
                <p14:modId xmlns:p14="http://schemas.microsoft.com/office/powerpoint/2010/main" val="1709446872"/>
              </p:ext>
            </p:extLst>
          </p:nvPr>
        </p:nvGraphicFramePr>
        <p:xfrm>
          <a:off x="685800" y="2133600"/>
          <a:ext cx="7772400" cy="4122478"/>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953645713"/>
                    </a:ext>
                  </a:extLst>
                </a:gridCol>
                <a:gridCol w="2590800">
                  <a:extLst>
                    <a:ext uri="{9D8B030D-6E8A-4147-A177-3AD203B41FA5}">
                      <a16:colId xmlns:a16="http://schemas.microsoft.com/office/drawing/2014/main" val="2264591021"/>
                    </a:ext>
                  </a:extLst>
                </a:gridCol>
                <a:gridCol w="2590800">
                  <a:extLst>
                    <a:ext uri="{9D8B030D-6E8A-4147-A177-3AD203B41FA5}">
                      <a16:colId xmlns:a16="http://schemas.microsoft.com/office/drawing/2014/main" val="3329882080"/>
                    </a:ext>
                  </a:extLst>
                </a:gridCol>
              </a:tblGrid>
              <a:tr h="479190">
                <a:tc>
                  <a:txBody>
                    <a:bodyPr/>
                    <a:lstStyle/>
                    <a:p>
                      <a:pPr algn="ctr"/>
                      <a:r>
                        <a:rPr lang="en-US" dirty="0"/>
                        <a:t>Negative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solidFill>
                            <a:schemeClr val="tx1">
                              <a:lumMod val="65000"/>
                              <a:lumOff val="35000"/>
                            </a:schemeClr>
                          </a:solidFill>
                        </a:rPr>
                        <a:t>No Change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AB815"/>
                    </a:solidFill>
                  </a:tcPr>
                </a:tc>
                <a:tc>
                  <a:txBody>
                    <a:bodyPr/>
                    <a:lstStyle/>
                    <a:p>
                      <a:pPr algn="ctr"/>
                      <a:r>
                        <a:rPr lang="en-US" dirty="0"/>
                        <a:t>Positive Trend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F6F"/>
                    </a:solidFill>
                  </a:tcPr>
                </a:tc>
                <a:extLst>
                  <a:ext uri="{0D108BD9-81ED-4DB2-BD59-A6C34878D82A}">
                    <a16:rowId xmlns:a16="http://schemas.microsoft.com/office/drawing/2014/main" val="575515531"/>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Folic acid and Iron Supplementation during ANC</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First ANC Coverage</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Maternal Post Natal Care Within 48 Hours after Delivery</a:t>
                      </a:r>
                    </a:p>
                  </a:txBody>
                  <a:tcPr anchor="ctr">
                    <a:lnL w="12700" cmpd="sng">
                      <a:noFill/>
                    </a:lnL>
                    <a:lnR w="12700" cmpd="sng">
                      <a:noFill/>
                    </a:lnR>
                    <a:lnT w="38100" cmpd="sng">
                      <a:noFill/>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3463403736"/>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High Risk Pregnancies at 1st ANC</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First ANC Coverage in Frist Trimester</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r>
                        <a:rPr lang="en-US" sz="1200" dirty="0"/>
                        <a:t>Neonatal Deaths</a:t>
                      </a: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416480702"/>
                  </a:ext>
                </a:extLst>
              </a:tr>
              <a:tr h="47919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Maternal Mortality ratio per 100,000 births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3E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Stillbirth Rate per 1000 live births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Perinatal Deaths</a:t>
                      </a:r>
                    </a:p>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1F2F0"/>
                    </a:solidFill>
                  </a:tcPr>
                </a:tc>
                <a:extLst>
                  <a:ext uri="{0D108BD9-81ED-4DB2-BD59-A6C34878D82A}">
                    <a16:rowId xmlns:a16="http://schemas.microsoft.com/office/drawing/2014/main" val="4256594454"/>
                  </a:ext>
                </a:extLst>
              </a:tr>
              <a:tr h="47919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E7E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Delivery Outcomes per 1000 live births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E7E5"/>
                    </a:solidFill>
                  </a:tcPr>
                </a:tc>
                <a:extLst>
                  <a:ext uri="{0D108BD9-81ED-4DB2-BD59-A6C34878D82A}">
                    <a16:rowId xmlns:a16="http://schemas.microsoft.com/office/drawing/2014/main" val="4046917757"/>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E7E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Institutional Delivery Coverage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285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406578"/>
                  </a:ext>
                </a:extLst>
              </a:tr>
              <a:tr h="59078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Cesarean Section Rates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EDDD"/>
                    </a:solidFill>
                  </a:tcPr>
                </a:tc>
                <a:tc>
                  <a:txBody>
                    <a:bodyPr/>
                    <a:lstStyle/>
                    <a:p>
                      <a:pPr algn="ctr"/>
                      <a:endParaRPr lang="en-US" sz="1200" dirty="0"/>
                    </a:p>
                  </a:txBody>
                  <a:tcPr anchor="ctr">
                    <a:lnL w="12700" cmpd="sng">
                      <a:noFill/>
                    </a:lnL>
                    <a:lnR w="12700" cmpd="sng">
                      <a:noFill/>
                    </a:lnR>
                    <a:lnT w="2857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4589651"/>
                  </a:ext>
                </a:extLst>
              </a:tr>
            </a:tbl>
          </a:graphicData>
        </a:graphic>
      </p:graphicFrame>
      <p:pic>
        <p:nvPicPr>
          <p:cNvPr id="7" name="Picture 6">
            <a:extLst>
              <a:ext uri="{FF2B5EF4-FFF2-40B4-BE49-F238E27FC236}">
                <a16:creationId xmlns:a16="http://schemas.microsoft.com/office/drawing/2014/main" id="{7C1D0B52-031E-1C49-A404-467C26B26FE0}"/>
              </a:ext>
            </a:extLst>
          </p:cNvPr>
          <p:cNvPicPr>
            <a:picLocks noChangeAspect="1"/>
          </p:cNvPicPr>
          <p:nvPr/>
        </p:nvPicPr>
        <p:blipFill>
          <a:blip r:embed="rId2"/>
          <a:stretch>
            <a:fillRect/>
          </a:stretch>
        </p:blipFill>
        <p:spPr>
          <a:xfrm>
            <a:off x="1667683" y="1573403"/>
            <a:ext cx="597545" cy="560198"/>
          </a:xfrm>
          <a:prstGeom prst="rect">
            <a:avLst/>
          </a:prstGeom>
        </p:spPr>
      </p:pic>
      <p:pic>
        <p:nvPicPr>
          <p:cNvPr id="8" name="Picture 7">
            <a:extLst>
              <a:ext uri="{FF2B5EF4-FFF2-40B4-BE49-F238E27FC236}">
                <a16:creationId xmlns:a16="http://schemas.microsoft.com/office/drawing/2014/main" id="{AAC15E6E-016D-8B4B-BC96-ADA24EF4E5BC}"/>
              </a:ext>
            </a:extLst>
          </p:cNvPr>
          <p:cNvPicPr>
            <a:picLocks noChangeAspect="1"/>
          </p:cNvPicPr>
          <p:nvPr/>
        </p:nvPicPr>
        <p:blipFill>
          <a:blip r:embed="rId3"/>
          <a:stretch>
            <a:fillRect/>
          </a:stretch>
        </p:blipFill>
        <p:spPr>
          <a:xfrm>
            <a:off x="6878774" y="1536057"/>
            <a:ext cx="597545" cy="597545"/>
          </a:xfrm>
          <a:prstGeom prst="rect">
            <a:avLst/>
          </a:prstGeom>
        </p:spPr>
      </p:pic>
      <p:pic>
        <p:nvPicPr>
          <p:cNvPr id="11" name="Picture 10">
            <a:extLst>
              <a:ext uri="{FF2B5EF4-FFF2-40B4-BE49-F238E27FC236}">
                <a16:creationId xmlns:a16="http://schemas.microsoft.com/office/drawing/2014/main" id="{0EB861ED-10D0-E245-9D8C-7D34BD3F27BD}"/>
              </a:ext>
            </a:extLst>
          </p:cNvPr>
          <p:cNvPicPr>
            <a:picLocks noChangeAspect="1"/>
          </p:cNvPicPr>
          <p:nvPr/>
        </p:nvPicPr>
        <p:blipFill>
          <a:blip r:embed="rId4"/>
          <a:stretch>
            <a:fillRect/>
          </a:stretch>
        </p:blipFill>
        <p:spPr>
          <a:xfrm>
            <a:off x="4184812" y="1734115"/>
            <a:ext cx="634892" cy="410812"/>
          </a:xfrm>
          <a:prstGeom prst="rect">
            <a:avLst/>
          </a:prstGeom>
        </p:spPr>
      </p:pic>
    </p:spTree>
    <p:extLst>
      <p:ext uri="{BB962C8B-B14F-4D97-AF65-F5344CB8AC3E}">
        <p14:creationId xmlns:p14="http://schemas.microsoft.com/office/powerpoint/2010/main" val="87898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2782948-4DBE-204D-AB9E-B65E067054AE}" type="slidenum">
              <a:rPr lang="en-US" smtClean="0"/>
              <a:pPr/>
              <a:t>6</a:t>
            </a:fld>
            <a:endParaRPr lang="en-US" dirty="0"/>
          </a:p>
        </p:txBody>
      </p:sp>
      <p:sp>
        <p:nvSpPr>
          <p:cNvPr id="13" name="Subtitle 12"/>
          <p:cNvSpPr>
            <a:spLocks noGrp="1"/>
          </p:cNvSpPr>
          <p:nvPr>
            <p:ph type="subTitle" idx="1"/>
          </p:nvPr>
        </p:nvSpPr>
        <p:spPr>
          <a:xfrm>
            <a:off x="685800" y="4114800"/>
            <a:ext cx="3657600" cy="1600200"/>
          </a:xfrm>
        </p:spPr>
        <p:txBody>
          <a:bodyPr/>
          <a:lstStyle/>
          <a:p>
            <a:endParaRPr lang="en-US" dirty="0"/>
          </a:p>
        </p:txBody>
      </p:sp>
      <p:sp>
        <p:nvSpPr>
          <p:cNvPr id="6" name="Title 5">
            <a:extLst>
              <a:ext uri="{FF2B5EF4-FFF2-40B4-BE49-F238E27FC236}">
                <a16:creationId xmlns:a16="http://schemas.microsoft.com/office/drawing/2014/main" id="{46C4B9DB-6EF1-4653-B295-D0CCAA317AB9}"/>
              </a:ext>
            </a:extLst>
          </p:cNvPr>
          <p:cNvSpPr>
            <a:spLocks noGrp="1"/>
          </p:cNvSpPr>
          <p:nvPr>
            <p:ph type="ctrTitle"/>
          </p:nvPr>
        </p:nvSpPr>
        <p:spPr>
          <a:xfrm>
            <a:off x="685800" y="2133600"/>
            <a:ext cx="7924800" cy="685800"/>
          </a:xfrm>
        </p:spPr>
        <p:txBody>
          <a:bodyPr>
            <a:normAutofit/>
          </a:bodyPr>
          <a:lstStyle/>
          <a:p>
            <a:r>
              <a:rPr lang="en-US" kern="1400" cap="all" spc="-50" dirty="0">
                <a:solidFill>
                  <a:schemeClr val="bg1"/>
                </a:solidFill>
                <a:ea typeface="MS Gothic" panose="020B0609070205080204" pitchFamily="49" charset="-128"/>
                <a:cs typeface="Times New Roman" panose="02020603050405020304" pitchFamily="18" charset="0"/>
              </a:rPr>
              <a:t>POSITIVE  TREND</a:t>
            </a:r>
            <a:endParaRPr lang="en-ZA" dirty="0"/>
          </a:p>
        </p:txBody>
      </p:sp>
    </p:spTree>
    <p:extLst>
      <p:ext uri="{BB962C8B-B14F-4D97-AF65-F5344CB8AC3E}">
        <p14:creationId xmlns:p14="http://schemas.microsoft.com/office/powerpoint/2010/main" val="255851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35A794-3AE6-4C42-A6B7-4B9B113FA12F}"/>
              </a:ext>
            </a:extLst>
          </p:cNvPr>
          <p:cNvSpPr>
            <a:spLocks noGrp="1"/>
          </p:cNvSpPr>
          <p:nvPr>
            <p:ph type="sldNum" sz="quarter" idx="12"/>
          </p:nvPr>
        </p:nvSpPr>
        <p:spPr/>
        <p:txBody>
          <a:bodyPr/>
          <a:lstStyle/>
          <a:p>
            <a:fld id="{42782948-4DBE-204D-AB9E-B65E067054AE}" type="slidenum">
              <a:rPr lang="en-US" smtClean="0"/>
              <a:pPr/>
              <a:t>7</a:t>
            </a:fld>
            <a:endParaRPr lang="en-US" dirty="0"/>
          </a:p>
        </p:txBody>
      </p:sp>
      <p:sp>
        <p:nvSpPr>
          <p:cNvPr id="5" name="Title 4">
            <a:extLst>
              <a:ext uri="{FF2B5EF4-FFF2-40B4-BE49-F238E27FC236}">
                <a16:creationId xmlns:a16="http://schemas.microsoft.com/office/drawing/2014/main" id="{A7F1D873-4D6C-4226-B713-5D3F34CDBF51}"/>
              </a:ext>
            </a:extLst>
          </p:cNvPr>
          <p:cNvSpPr>
            <a:spLocks noGrp="1"/>
          </p:cNvSpPr>
          <p:nvPr>
            <p:ph type="title"/>
          </p:nvPr>
        </p:nvSpPr>
        <p:spPr>
          <a:xfrm>
            <a:off x="152400" y="231867"/>
            <a:ext cx="8839200" cy="954107"/>
          </a:xfrm>
        </p:spPr>
        <p:txBody>
          <a:bodyPr/>
          <a:lstStyle/>
          <a:p>
            <a:pPr algn="ctr"/>
            <a:r>
              <a:rPr lang="en-US" b="1" dirty="0"/>
              <a:t>Maternal postnatal care within 48 hours after delivery: 2018 – 2021 Yearly Targets vs Achieved</a:t>
            </a:r>
            <a:endParaRPr lang="en-US" dirty="0"/>
          </a:p>
        </p:txBody>
      </p:sp>
      <p:graphicFrame>
        <p:nvGraphicFramePr>
          <p:cNvPr id="6" name="Chart 5">
            <a:extLst>
              <a:ext uri="{FF2B5EF4-FFF2-40B4-BE49-F238E27FC236}">
                <a16:creationId xmlns:a16="http://schemas.microsoft.com/office/drawing/2014/main" id="{529398DF-2B6B-4666-A743-504D0029B7E9}"/>
              </a:ext>
            </a:extLst>
          </p:cNvPr>
          <p:cNvGraphicFramePr>
            <a:graphicFrameLocks/>
          </p:cNvGraphicFramePr>
          <p:nvPr>
            <p:extLst>
              <p:ext uri="{D42A27DB-BD31-4B8C-83A1-F6EECF244321}">
                <p14:modId xmlns:p14="http://schemas.microsoft.com/office/powerpoint/2010/main" val="589791199"/>
              </p:ext>
            </p:extLst>
          </p:nvPr>
        </p:nvGraphicFramePr>
        <p:xfrm>
          <a:off x="152400" y="1185974"/>
          <a:ext cx="8839200" cy="51386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663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D9AE690-BBC2-40BB-8D19-50D4AF7E1409}"/>
              </a:ext>
            </a:extLst>
          </p:cNvPr>
          <p:cNvSpPr>
            <a:spLocks noGrp="1"/>
          </p:cNvSpPr>
          <p:nvPr>
            <p:ph type="sldNum" sz="quarter" idx="4"/>
          </p:nvPr>
        </p:nvSpPr>
        <p:spPr/>
        <p:txBody>
          <a:bodyPr/>
          <a:lstStyle/>
          <a:p>
            <a:fld id="{42782948-4DBE-204D-AB9E-B65E067054AE}" type="slidenum">
              <a:rPr lang="en-US" smtClean="0"/>
              <a:pPr/>
              <a:t>8</a:t>
            </a:fld>
            <a:endParaRPr lang="en-US" dirty="0"/>
          </a:p>
        </p:txBody>
      </p:sp>
      <p:sp>
        <p:nvSpPr>
          <p:cNvPr id="6" name="Title 5">
            <a:extLst>
              <a:ext uri="{FF2B5EF4-FFF2-40B4-BE49-F238E27FC236}">
                <a16:creationId xmlns:a16="http://schemas.microsoft.com/office/drawing/2014/main" id="{BB6AEE74-F53F-4F6B-A88D-17F478F4B1DA}"/>
              </a:ext>
            </a:extLst>
          </p:cNvPr>
          <p:cNvSpPr>
            <a:spLocks noGrp="1"/>
          </p:cNvSpPr>
          <p:nvPr>
            <p:ph type="title"/>
          </p:nvPr>
        </p:nvSpPr>
        <p:spPr>
          <a:xfrm>
            <a:off x="32657" y="305113"/>
            <a:ext cx="8795789" cy="400110"/>
          </a:xfrm>
        </p:spPr>
        <p:txBody>
          <a:bodyPr/>
          <a:lstStyle/>
          <a:p>
            <a:pPr algn="ctr"/>
            <a:r>
              <a:rPr lang="en-US" sz="2000" b="1" dirty="0"/>
              <a:t>Maternal postnatal care within 48 hours after delivery (%) by Province</a:t>
            </a:r>
          </a:p>
        </p:txBody>
      </p:sp>
      <p:pic>
        <p:nvPicPr>
          <p:cNvPr id="3" name="Picture 2">
            <a:extLst>
              <a:ext uri="{FF2B5EF4-FFF2-40B4-BE49-F238E27FC236}">
                <a16:creationId xmlns:a16="http://schemas.microsoft.com/office/drawing/2014/main" id="{272872BC-6F96-4260-9883-A7919F34E9F4}"/>
              </a:ext>
            </a:extLst>
          </p:cNvPr>
          <p:cNvPicPr>
            <a:picLocks noChangeAspect="1"/>
          </p:cNvPicPr>
          <p:nvPr/>
        </p:nvPicPr>
        <p:blipFill>
          <a:blip r:embed="rId3"/>
          <a:srcRect/>
          <a:stretch/>
        </p:blipFill>
        <p:spPr>
          <a:xfrm>
            <a:off x="1" y="788895"/>
            <a:ext cx="9143998" cy="5916705"/>
          </a:xfrm>
          <a:prstGeom prst="rect">
            <a:avLst/>
          </a:prstGeom>
        </p:spPr>
      </p:pic>
    </p:spTree>
    <p:extLst>
      <p:ext uri="{BB962C8B-B14F-4D97-AF65-F5344CB8AC3E}">
        <p14:creationId xmlns:p14="http://schemas.microsoft.com/office/powerpoint/2010/main" val="217948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49F530-0942-4CD4-96B9-4AAAE3C97C4E}"/>
              </a:ext>
            </a:extLst>
          </p:cNvPr>
          <p:cNvSpPr>
            <a:spLocks noGrp="1"/>
          </p:cNvSpPr>
          <p:nvPr>
            <p:ph type="sldNum" sz="quarter" idx="4"/>
          </p:nvPr>
        </p:nvSpPr>
        <p:spPr/>
        <p:txBody>
          <a:bodyPr/>
          <a:lstStyle/>
          <a:p>
            <a:fld id="{42782948-4DBE-204D-AB9E-B65E067054AE}" type="slidenum">
              <a:rPr lang="en-US" smtClean="0"/>
              <a:pPr/>
              <a:t>9</a:t>
            </a:fld>
            <a:endParaRPr lang="en-US" dirty="0"/>
          </a:p>
        </p:txBody>
      </p:sp>
      <p:sp>
        <p:nvSpPr>
          <p:cNvPr id="4" name="Title 3">
            <a:extLst>
              <a:ext uri="{FF2B5EF4-FFF2-40B4-BE49-F238E27FC236}">
                <a16:creationId xmlns:a16="http://schemas.microsoft.com/office/drawing/2014/main" id="{13506274-0D32-4CE9-B5F5-4CDE02E00FAA}"/>
              </a:ext>
            </a:extLst>
          </p:cNvPr>
          <p:cNvSpPr>
            <a:spLocks noGrp="1"/>
          </p:cNvSpPr>
          <p:nvPr>
            <p:ph type="title"/>
          </p:nvPr>
        </p:nvSpPr>
        <p:spPr>
          <a:xfrm>
            <a:off x="419100" y="312081"/>
            <a:ext cx="8305800" cy="954107"/>
          </a:xfrm>
        </p:spPr>
        <p:txBody>
          <a:bodyPr/>
          <a:lstStyle/>
          <a:p>
            <a:pPr algn="ctr"/>
            <a:r>
              <a:rPr lang="en-US" b="1" dirty="0"/>
              <a:t>Number of Neonatal Deaths for Jan – Dec 2020 and 2021</a:t>
            </a:r>
          </a:p>
        </p:txBody>
      </p:sp>
      <p:graphicFrame>
        <p:nvGraphicFramePr>
          <p:cNvPr id="5" name="Content Placeholder 4">
            <a:extLst>
              <a:ext uri="{FF2B5EF4-FFF2-40B4-BE49-F238E27FC236}">
                <a16:creationId xmlns:a16="http://schemas.microsoft.com/office/drawing/2014/main" id="{D72991CD-2341-4F53-A62E-330EF6EFB278}"/>
              </a:ext>
            </a:extLst>
          </p:cNvPr>
          <p:cNvGraphicFramePr>
            <a:graphicFrameLocks noGrp="1"/>
          </p:cNvGraphicFramePr>
          <p:nvPr>
            <p:ph idx="1"/>
          </p:nvPr>
        </p:nvGraphicFramePr>
        <p:xfrm>
          <a:off x="914400" y="1600200"/>
          <a:ext cx="73152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8206594"/>
      </p:ext>
    </p:extLst>
  </p:cSld>
  <p:clrMapOvr>
    <a:masterClrMapping/>
  </p:clrMapOvr>
</p:sld>
</file>

<file path=ppt/theme/theme1.xml><?xml version="1.0" encoding="utf-8"?>
<a:theme xmlns:a="http://schemas.openxmlformats.org/drawingml/2006/main" name="4.3-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2767D68A9D784B99751F13F171D754" ma:contentTypeVersion="7" ma:contentTypeDescription="Create a new document." ma:contentTypeScope="" ma:versionID="f99f81b26f45e968d70836add9e96996">
  <xsd:schema xmlns:xsd="http://www.w3.org/2001/XMLSchema" xmlns:xs="http://www.w3.org/2001/XMLSchema" xmlns:p="http://schemas.microsoft.com/office/2006/metadata/properties" xmlns:ns3="186cc34b-8482-4ee4-9d83-fe2ad1072b3d" xmlns:ns4="fe19b17c-4235-4e70-8023-6a5b525aa122" targetNamespace="http://schemas.microsoft.com/office/2006/metadata/properties" ma:root="true" ma:fieldsID="7bcc4d567f18132e3ad1f08e5df3c4f3" ns3:_="" ns4:_="">
    <xsd:import namespace="186cc34b-8482-4ee4-9d83-fe2ad1072b3d"/>
    <xsd:import namespace="fe19b17c-4235-4e70-8023-6a5b525aa12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6cc34b-8482-4ee4-9d83-fe2ad1072b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19b17c-4235-4e70-8023-6a5b525aa12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D52103-8B1E-4B46-BC0E-D801792752E2}">
  <ds:schemaRefs>
    <ds:schemaRef ds:uri="http://schemas.microsoft.com/sharepoint/v3/contenttype/forms"/>
  </ds:schemaRefs>
</ds:datastoreItem>
</file>

<file path=customXml/itemProps2.xml><?xml version="1.0" encoding="utf-8"?>
<ds:datastoreItem xmlns:ds="http://schemas.openxmlformats.org/officeDocument/2006/customXml" ds:itemID="{E2B6408E-32D8-405C-9F71-687C615A8B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6cc34b-8482-4ee4-9d83-fe2ad1072b3d"/>
    <ds:schemaRef ds:uri="fe19b17c-4235-4e70-8023-6a5b525aa1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9C8682-6D23-4277-8A2B-8CECD9FF5819}">
  <ds:schemaRefs>
    <ds:schemaRef ds:uri="http://purl.org/dc/elements/1.1/"/>
    <ds:schemaRef ds:uri="http://purl.org/dc/dcmitype/"/>
    <ds:schemaRef ds:uri="http://purl.org/dc/terms/"/>
    <ds:schemaRef ds:uri="fe19b17c-4235-4e70-8023-6a5b525aa122"/>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186cc34b-8482-4ee4-9d83-fe2ad1072b3d"/>
  </ds:schemaRefs>
</ds:datastoreItem>
</file>

<file path=docProps/app.xml><?xml version="1.0" encoding="utf-8"?>
<Properties xmlns="http://schemas.openxmlformats.org/officeDocument/2006/extended-properties" xmlns:vt="http://schemas.openxmlformats.org/officeDocument/2006/docPropsVTypes">
  <TotalTime>27927</TotalTime>
  <Words>1233</Words>
  <Application>Microsoft Office PowerPoint</Application>
  <PresentationFormat>On-screen Show (4:3)</PresentationFormat>
  <Paragraphs>502</Paragraphs>
  <Slides>39</Slides>
  <Notes>25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Calibri</vt:lpstr>
      <vt:lpstr>Gill Sans MT</vt:lpstr>
      <vt:lpstr>4.3-Template_12.7.2016</vt:lpstr>
      <vt:lpstr>Chart</vt:lpstr>
      <vt:lpstr>USAID Zambia Evidence For Health (E4H)</vt:lpstr>
      <vt:lpstr>MATERNAL AND PERINATAL HEALTH</vt:lpstr>
      <vt:lpstr>Overview of Data Trends 2018 - 2021</vt:lpstr>
      <vt:lpstr>Reviewing Data</vt:lpstr>
      <vt:lpstr>Maternal and Perinatal Health Dashboard</vt:lpstr>
      <vt:lpstr>POSITIVE  TREND</vt:lpstr>
      <vt:lpstr>Maternal postnatal care within 48 hours after delivery: 2018 – 2021 Yearly Targets vs Achieved</vt:lpstr>
      <vt:lpstr>Maternal postnatal care within 48 hours after delivery (%) by Province</vt:lpstr>
      <vt:lpstr>Number of Neonatal Deaths for Jan – Dec 2020 and 2021</vt:lpstr>
      <vt:lpstr>PDSR SLIDES</vt:lpstr>
      <vt:lpstr>Total number of Perinatal Deaths: 2018-2021</vt:lpstr>
      <vt:lpstr>Perinatal mortality rate per 1000 total births 2019-2021</vt:lpstr>
      <vt:lpstr>Number of Perinatal deaths by Province 2018-2021</vt:lpstr>
      <vt:lpstr>PowerPoint Presentation</vt:lpstr>
      <vt:lpstr>NEGATIVE  TREND</vt:lpstr>
      <vt:lpstr>Folic acid and Iron Supplementation during ANC by Quarter from 2018 to 2021</vt:lpstr>
      <vt:lpstr>High-risk pregnancies at 1st ANC by Quarter from 2018 to 2021</vt:lpstr>
      <vt:lpstr>High-risk pregnancies at 1st ANC: Jan-Dec 2020 &amp;  2021</vt:lpstr>
      <vt:lpstr>MATERNAL MORTALITY</vt:lpstr>
      <vt:lpstr>Maternal Mortality Datasets</vt:lpstr>
      <vt:lpstr>Maternal mortality ratio per 100 000 deliveries:  2018 – 2021 Yearly Targets vs Achieved DHIS2 </vt:lpstr>
      <vt:lpstr>Number of Maternal death by province for  2020 and 2021</vt:lpstr>
      <vt:lpstr>Provincial distribution of the number of Maternal deaths</vt:lpstr>
      <vt:lpstr>MDSR DATA</vt:lpstr>
      <vt:lpstr>Trend of Maternal Deaths 2015-2021</vt:lpstr>
      <vt:lpstr>Maternal Deaths by Provinces 2015-2021</vt:lpstr>
      <vt:lpstr>Maternal Mortality Ratio By Province (2021 MPDSR Data)</vt:lpstr>
      <vt:lpstr>% Causes of Maternal deaths</vt:lpstr>
      <vt:lpstr>  CONSISTENT</vt:lpstr>
      <vt:lpstr>1st ANC Coverage by month by Quarter from 2018 to 2021</vt:lpstr>
      <vt:lpstr>1st ANC visits done in the 1st trimester &lt;20years by Quarter from 2018 to 2021</vt:lpstr>
      <vt:lpstr>1st ANC (1st Trimester) coverage: 2018 – 2021 Yearly Targets vs Achieved</vt:lpstr>
      <vt:lpstr>Stillbirth rate per 1000 live birth in health facility by quarter from 2018 to 2021</vt:lpstr>
      <vt:lpstr>Delivery outcomes per 1000 live births: 2018-2021</vt:lpstr>
      <vt:lpstr>Institutional Delivery coverage (%) by quarter from 2018 to 2021</vt:lpstr>
      <vt:lpstr>Institutional delivery coverage: Jan – Dec 2020 &amp; 2021</vt:lpstr>
      <vt:lpstr>Caesarean section rates (%) by quarter from 2018 to 2021 </vt:lpstr>
      <vt:lpstr>PowerPoint Presentation</vt:lpstr>
      <vt:lpstr>Areas to Follow Up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USAID Zambia Evidence For Health (E4H)</dc:title>
  <dc:creator>Sitenge, Gift</dc:creator>
  <cp:lastModifiedBy>Slifer-Mbacke, Lisa</cp:lastModifiedBy>
  <cp:revision>486</cp:revision>
  <dcterms:created xsi:type="dcterms:W3CDTF">2020-12-17T12:40:12Z</dcterms:created>
  <dcterms:modified xsi:type="dcterms:W3CDTF">2022-03-09T11:40:30Z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0x010100202767D68A9D784B99751F13F171D754</vt:lpwstr>
  </property>
</Properties>
</file>